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77" r:id="rId2"/>
    <p:sldId id="278" r:id="rId3"/>
    <p:sldId id="279" r:id="rId4"/>
    <p:sldId id="281" r:id="rId5"/>
    <p:sldId id="283" r:id="rId6"/>
    <p:sldId id="259" r:id="rId7"/>
    <p:sldId id="289" r:id="rId8"/>
    <p:sldId id="290" r:id="rId9"/>
    <p:sldId id="291" r:id="rId10"/>
    <p:sldId id="294" r:id="rId11"/>
    <p:sldId id="269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C85231A-E2C2-4686-AA06-0D69A29DD92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84DB2D-A51C-4D57-BA24-CC2141933D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85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DB2D-A51C-4D57-BA24-CC2141933DE0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438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82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130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4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5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740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3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7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6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5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670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8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840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1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99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752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5995C1-3056-45D5-B0B4-AA858E124F77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E3145E-1DBC-4FE9-9747-680A807707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54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hyperlink" Target="http://powerdars.farafile.i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werdars.farafile.i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owerdars.farafile.ir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hyperlink" Target="http://powerdars.farafile.ir/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0.wm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hyperlink" Target="http://powerdars.farafile.ir/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hyperlink" Target="http://powerdars.farafile.ir/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2.png"/><Relationship Id="rId12" Type="http://schemas.openxmlformats.org/officeDocument/2006/relationships/hyperlink" Target="http://powerdars.farafile.ir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11" Type="http://schemas.microsoft.com/office/2007/relationships/hdphoto" Target="../media/hdphoto3.wdp"/><Relationship Id="rId5" Type="http://schemas.openxmlformats.org/officeDocument/2006/relationships/image" Target="../media/image60.png"/><Relationship Id="rId10" Type="http://schemas.openxmlformats.org/officeDocument/2006/relationships/image" Target="../media/image8.png"/><Relationship Id="rId4" Type="http://schemas.openxmlformats.org/officeDocument/2006/relationships/image" Target="../media/image10.wmf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owerdars.farafile.i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owerdars.farafile.ir/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8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hyperlink" Target="http://powerdars.farafile.ir/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hyperlink" Target="http://powerdars.farafile.ir/" TargetMode="External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microsoft.com/office/2007/relationships/hdphoto" Target="../media/hdphoto3.wdp"/><Relationship Id="rId2" Type="http://schemas.openxmlformats.org/officeDocument/2006/relationships/image" Target="../media/image9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microsoft.com/office/2007/relationships/hdphoto" Target="../media/hdphoto2.wdp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259" y="2427941"/>
            <a:ext cx="7563477" cy="203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" y="4293221"/>
            <a:ext cx="4017296" cy="1561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4337" y="4293222"/>
            <a:ext cx="4223891" cy="156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34362" y="1033388"/>
            <a:ext cx="4017296" cy="1394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4337" y="1033387"/>
            <a:ext cx="4223890" cy="13945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87968" y="383056"/>
            <a:ext cx="2420694" cy="2695217"/>
            <a:chOff x="5847092" y="1583032"/>
            <a:chExt cx="3846418" cy="47226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58" y="5106873"/>
            <a:ext cx="2244099" cy="7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629380" y="933399"/>
            <a:ext cx="918680" cy="685800"/>
          </a:xfrm>
          <a:prstGeom prst="cloudCallout">
            <a:avLst>
              <a:gd name="adj1" fmla="val -64124"/>
              <a:gd name="adj2" fmla="val 392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</a:rPr>
              <a:t>سوال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8032" y="939335"/>
            <a:ext cx="4562476" cy="83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600" b="1" dirty="0" smtClean="0">
                <a:solidFill>
                  <a:schemeClr val="tx1"/>
                </a:solidFill>
              </a:rPr>
              <a:t>عبارتهای جبری زیر را تجزیه کنید.</a:t>
            </a:r>
            <a:endParaRPr lang="fa-IR" sz="2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2" y="1549729"/>
            <a:ext cx="3610479" cy="13336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64632" y="2216572"/>
            <a:ext cx="30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12163" y="1016329"/>
            <a:ext cx="281679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rgbClr val="DA1ACC"/>
                </a:solidFill>
              </a:rPr>
              <a:t>اتحاد مزدوج</a:t>
            </a:r>
            <a:endParaRPr lang="fa-IR" sz="2400" b="1" dirty="0">
              <a:solidFill>
                <a:srgbClr val="DA1A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0432" y="2571373"/>
            <a:ext cx="281679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rgbClr val="DA1ACC"/>
                </a:solidFill>
              </a:rPr>
              <a:t>اتحاد جمله مشترک</a:t>
            </a:r>
            <a:endParaRPr lang="fa-IR" sz="2400" b="1" dirty="0">
              <a:solidFill>
                <a:srgbClr val="DA1A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79904" y="1681458"/>
            <a:ext cx="1413615" cy="4188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84203" y="2334965"/>
            <a:ext cx="1413615" cy="4188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01" y="2146007"/>
            <a:ext cx="3962953" cy="933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41" y="1490301"/>
            <a:ext cx="3962953" cy="933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095" y="1549729"/>
            <a:ext cx="2038635" cy="133368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2764" y="3783331"/>
            <a:ext cx="3715268" cy="1391666"/>
            <a:chOff x="-88375" y="2703977"/>
            <a:chExt cx="3715268" cy="13916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8375" y="2703977"/>
              <a:ext cx="3715268" cy="13336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3324010"/>
              <a:ext cx="828791" cy="77163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108672" y="3240939"/>
            <a:ext cx="281679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rgbClr val="DA1ACC"/>
                </a:solidFill>
              </a:rPr>
              <a:t>اتحاد مربع دو جمله ای</a:t>
            </a:r>
            <a:endParaRPr lang="fa-IR" sz="2400" b="1" dirty="0">
              <a:solidFill>
                <a:srgbClr val="DA1A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6632" y="4813422"/>
            <a:ext cx="281679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rgbClr val="DA1ACC"/>
                </a:solidFill>
              </a:rPr>
              <a:t>اتحاد مزدوج</a:t>
            </a:r>
            <a:endParaRPr lang="fa-IR" sz="2400" b="1" dirty="0">
              <a:solidFill>
                <a:srgbClr val="DA1ACC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05697" y="4450174"/>
            <a:ext cx="30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998041" y="4416636"/>
            <a:ext cx="3962953" cy="933580"/>
            <a:chOff x="3077421" y="3553955"/>
            <a:chExt cx="3962953" cy="9335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7421" y="3553955"/>
              <a:ext cx="3962953" cy="9335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80405" y="3592238"/>
              <a:ext cx="924054" cy="800212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 flipH="1">
            <a:off x="5979026" y="4005362"/>
            <a:ext cx="1697675" cy="2678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56022" y="4747050"/>
            <a:ext cx="1697675" cy="2678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048220" y="3675416"/>
            <a:ext cx="3962953" cy="933580"/>
            <a:chOff x="4680705" y="1774558"/>
            <a:chExt cx="3962953" cy="9335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0705" y="1774558"/>
              <a:ext cx="3962953" cy="9335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86116" y="1833986"/>
              <a:ext cx="924054" cy="80021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279942" y="3808373"/>
            <a:ext cx="2695951" cy="1396452"/>
            <a:chOff x="6391354" y="2897450"/>
            <a:chExt cx="2695951" cy="139645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91354" y="2897450"/>
              <a:ext cx="2695951" cy="133368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10011" y="3493690"/>
              <a:ext cx="924054" cy="800212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2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47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291" y="761999"/>
            <a:ext cx="811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/>
            <a:r>
              <a:rPr lang="fa-IR" sz="2800" dirty="0" smtClean="0">
                <a:solidFill>
                  <a:srgbClr val="FF0000"/>
                </a:solidFill>
              </a:rPr>
              <a:t>سوال)</a:t>
            </a:r>
            <a:r>
              <a:rPr lang="fa-IR" sz="2800" dirty="0" smtClean="0"/>
              <a:t>اعدادحقیقی</a:t>
            </a:r>
            <a:r>
              <a:rPr lang="fa-IR" sz="2800" dirty="0"/>
              <a:t> </a:t>
            </a:r>
            <a:r>
              <a:rPr lang="fa-IR" sz="2800" dirty="0" smtClean="0"/>
              <a:t>        راطوری کنید که نابرابری برقرار باشد</a:t>
            </a:r>
            <a:r>
              <a:rPr lang="fa-IR" sz="2800" dirty="0" smtClean="0">
                <a:solidFill>
                  <a:srgbClr val="FF0000"/>
                </a:solidFill>
              </a:rPr>
              <a:t>.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5097" y="731221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a, b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9" y="2507673"/>
            <a:ext cx="101138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ab&lt;0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0800000">
            <a:off x="2230583" y="2260697"/>
            <a:ext cx="573741" cy="1047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2344" y="4133465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a&gt;0 , b&lt;0</a:t>
            </a:r>
            <a:endParaRPr lang="fa-I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04324" y="3011644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a&lt;0 , b&gt;0</a:t>
            </a:r>
            <a:endParaRPr lang="fa-I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44626" y="2557700"/>
            <a:ext cx="538687" cy="453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729" y="4627418"/>
            <a:ext cx="121919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 smtClean="0">
                <a:solidFill>
                  <a:srgbClr val="FF0000"/>
                </a:solidFill>
              </a:rPr>
              <a:t> b&lt;0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39" y="4473530"/>
            <a:ext cx="25630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4</a:t>
            </a:r>
            <a:endParaRPr lang="fa-IR" sz="2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46493" y="4727472"/>
            <a:ext cx="538687" cy="453944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 rot="10800000">
            <a:off x="2318603" y="4430469"/>
            <a:ext cx="573741" cy="1047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05937" y="1999087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a&gt;0 , b&lt;0</a:t>
            </a:r>
            <a:endParaRPr lang="fa-IR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2343" y="5181416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a&lt;0 , b&lt;0</a:t>
            </a:r>
            <a:endParaRPr lang="fa-IR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06315" y="2219701"/>
            <a:ext cx="2909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</a:t>
            </a:r>
            <a:endParaRPr lang="fa-IR" sz="25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94607" y="2136098"/>
            <a:ext cx="24633" cy="3568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06315" y="2585489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b</a:t>
            </a:r>
            <a:endParaRPr lang="fa-IR" sz="25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241304" y="2625473"/>
            <a:ext cx="5653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33171" y="2386946"/>
            <a:ext cx="5957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&gt;0</a:t>
            </a:r>
            <a:endParaRPr lang="fa-IR" sz="25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2415" y="2402981"/>
            <a:ext cx="538687" cy="453944"/>
          </a:xfrm>
          <a:prstGeom prst="rect">
            <a:avLst/>
          </a:prstGeom>
        </p:spPr>
      </p:pic>
      <p:sp>
        <p:nvSpPr>
          <p:cNvPr id="28" name="Right Brace 27"/>
          <p:cNvSpPr/>
          <p:nvPr/>
        </p:nvSpPr>
        <p:spPr>
          <a:xfrm rot="10800000">
            <a:off x="7861043" y="2101498"/>
            <a:ext cx="573741" cy="1047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09449" y="2816111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a&gt;0 , b&gt;0</a:t>
            </a:r>
            <a:endParaRPr lang="fa-IR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411062" y="1803554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a&lt;0 , b&lt;0</a:t>
            </a:r>
            <a:endParaRPr lang="fa-IR" sz="2800" dirty="0"/>
          </a:p>
        </p:txBody>
      </p:sp>
      <p:sp>
        <p:nvSpPr>
          <p:cNvPr id="31" name="Rectangle 30"/>
          <p:cNvSpPr/>
          <p:nvPr/>
        </p:nvSpPr>
        <p:spPr>
          <a:xfrm>
            <a:off x="6217883" y="4665890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b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6643" y="4512028"/>
            <a:ext cx="25630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1044" y="4688973"/>
            <a:ext cx="5957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&gt;0</a:t>
            </a:r>
            <a:endParaRPr lang="fa-IR" sz="25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10606" y="4700528"/>
            <a:ext cx="538687" cy="453944"/>
          </a:xfrm>
          <a:prstGeom prst="rect">
            <a:avLst/>
          </a:prstGeom>
        </p:spPr>
      </p:pic>
      <p:sp>
        <p:nvSpPr>
          <p:cNvPr id="35" name="Right Brace 34"/>
          <p:cNvSpPr/>
          <p:nvPr/>
        </p:nvSpPr>
        <p:spPr>
          <a:xfrm rot="10800000">
            <a:off x="7734911" y="4401285"/>
            <a:ext cx="573741" cy="1047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35097" y="4104198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a&gt;0 , b&gt;0</a:t>
            </a:r>
            <a:endParaRPr lang="fa-IR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394269" y="5130675"/>
            <a:ext cx="1634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a&gt;0 , b&lt;0</a:t>
            </a:r>
            <a:endParaRPr lang="fa-IR" sz="2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58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  <p:bldP spid="12" grpId="0" animBg="1"/>
      <p:bldP spid="13" grpId="0"/>
      <p:bldP spid="14" grpId="0"/>
      <p:bldP spid="16" grpId="0"/>
      <p:bldP spid="20" grpId="0"/>
      <p:bldP spid="26" grpId="0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200" y="554182"/>
            <a:ext cx="32003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خاصیت نابرابری: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6" y="1856509"/>
            <a:ext cx="38238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a&lt;b                        </a:t>
            </a:r>
            <a:r>
              <a:rPr lang="en-US" sz="2500" dirty="0" err="1" smtClean="0"/>
              <a:t>a+c</a:t>
            </a:r>
            <a:r>
              <a:rPr lang="en-US" sz="2500" dirty="0" smtClean="0"/>
              <a:t>&lt;</a:t>
            </a:r>
            <a:r>
              <a:rPr lang="en-US" sz="2500" dirty="0" err="1" smtClean="0"/>
              <a:t>b+c</a:t>
            </a:r>
            <a:endParaRPr lang="en-US" sz="25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73382" y="2105891"/>
            <a:ext cx="160712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1628837"/>
            <a:ext cx="5818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+c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1856509"/>
            <a:ext cx="361603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-</a:t>
            </a:r>
            <a:r>
              <a:rPr lang="fa-IR" sz="2500" dirty="0" smtClean="0"/>
              <a:t>7</a:t>
            </a:r>
            <a:r>
              <a:rPr lang="en-US" sz="2500" dirty="0" smtClean="0"/>
              <a:t>&lt;-</a:t>
            </a:r>
            <a:r>
              <a:rPr lang="fa-IR" sz="2500" dirty="0" smtClean="0"/>
              <a:t>2</a:t>
            </a:r>
            <a:r>
              <a:rPr lang="en-US" sz="2500" dirty="0" smtClean="0"/>
              <a:t>                      -</a:t>
            </a:r>
            <a:r>
              <a:rPr lang="fa-IR" sz="2500" dirty="0" smtClean="0"/>
              <a:t>2</a:t>
            </a:r>
            <a:r>
              <a:rPr lang="en-US" sz="2500" dirty="0" smtClean="0"/>
              <a:t>&lt;+</a:t>
            </a:r>
            <a:r>
              <a:rPr lang="fa-IR" sz="2500" dirty="0" smtClean="0"/>
              <a:t>3</a:t>
            </a:r>
            <a:endParaRPr lang="en-US" sz="25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63889" y="2105891"/>
            <a:ext cx="160712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76507" y="1628837"/>
            <a:ext cx="5818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+</a:t>
            </a:r>
            <a:r>
              <a:rPr lang="fa-IR" sz="2500" dirty="0" smtClean="0">
                <a:solidFill>
                  <a:srgbClr val="FF0000"/>
                </a:solidFill>
              </a:rPr>
              <a:t>5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617" y="1856509"/>
            <a:ext cx="4433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1-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616" y="3380509"/>
            <a:ext cx="4433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2-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961" y="3380509"/>
            <a:ext cx="38238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a&lt;b                        ac&lt;</a:t>
            </a:r>
            <a:r>
              <a:rPr lang="en-US" sz="2500" dirty="0" err="1" smtClean="0"/>
              <a:t>bc</a:t>
            </a:r>
            <a:endParaRPr lang="en-US" sz="25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04107" y="3629891"/>
            <a:ext cx="160712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16724" y="3152837"/>
            <a:ext cx="7758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c&gt;0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7924" y="3380509"/>
            <a:ext cx="383771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-</a:t>
            </a:r>
            <a:r>
              <a:rPr lang="fa-IR" sz="2500" dirty="0" smtClean="0"/>
              <a:t>7</a:t>
            </a:r>
            <a:r>
              <a:rPr lang="en-US" sz="2500" dirty="0" smtClean="0"/>
              <a:t>&lt;-</a:t>
            </a:r>
            <a:r>
              <a:rPr lang="fa-IR" sz="2500" dirty="0" smtClean="0"/>
              <a:t>2</a:t>
            </a:r>
            <a:r>
              <a:rPr lang="en-US" sz="2500" dirty="0" smtClean="0"/>
              <a:t>                      -</a:t>
            </a:r>
            <a:r>
              <a:rPr lang="fa-IR" sz="2500" dirty="0" smtClean="0"/>
              <a:t>35</a:t>
            </a:r>
            <a:r>
              <a:rPr lang="en-US" sz="2500" dirty="0" smtClean="0"/>
              <a:t>&lt;-</a:t>
            </a:r>
            <a:r>
              <a:rPr lang="fa-IR" sz="2500" dirty="0" smtClean="0"/>
              <a:t>10</a:t>
            </a:r>
            <a:endParaRPr lang="en-US" sz="25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894614" y="3629891"/>
            <a:ext cx="160712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6507" y="3152837"/>
            <a:ext cx="5818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>
                <a:solidFill>
                  <a:srgbClr val="FF0000"/>
                </a:solidFill>
              </a:rPr>
              <a:t>5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064325" y="3277529"/>
            <a:ext cx="180107" cy="249382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Multiply 19"/>
          <p:cNvSpPr/>
          <p:nvPr/>
        </p:nvSpPr>
        <p:spPr>
          <a:xfrm>
            <a:off x="9386453" y="3265745"/>
            <a:ext cx="180107" cy="249382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512616" y="4898511"/>
            <a:ext cx="4433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3-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5961" y="4898511"/>
            <a:ext cx="38238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a&lt;b                        ac&lt;</a:t>
            </a:r>
            <a:r>
              <a:rPr lang="en-US" sz="2500" dirty="0" err="1" smtClean="0"/>
              <a:t>bc</a:t>
            </a:r>
            <a:endParaRPr lang="en-US" sz="2500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04107" y="5147893"/>
            <a:ext cx="160712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16724" y="4670839"/>
            <a:ext cx="7758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c&lt;0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7924" y="4898511"/>
            <a:ext cx="383771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-</a:t>
            </a:r>
            <a:r>
              <a:rPr lang="fa-IR" sz="2500" dirty="0" smtClean="0"/>
              <a:t>7</a:t>
            </a:r>
            <a:r>
              <a:rPr lang="en-US" sz="2500" dirty="0" smtClean="0"/>
              <a:t>&lt;-</a:t>
            </a:r>
            <a:r>
              <a:rPr lang="fa-IR" sz="2500" dirty="0" smtClean="0"/>
              <a:t>2</a:t>
            </a:r>
            <a:r>
              <a:rPr lang="en-US" sz="2500" dirty="0" smtClean="0"/>
              <a:t>                      </a:t>
            </a:r>
            <a:r>
              <a:rPr lang="fa-IR" sz="2500" dirty="0" smtClean="0"/>
              <a:t>10&lt;35</a:t>
            </a:r>
            <a:endParaRPr lang="en-US" sz="2500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94614" y="5147893"/>
            <a:ext cx="160712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76507" y="4670839"/>
            <a:ext cx="5818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>
                <a:solidFill>
                  <a:srgbClr val="FF0000"/>
                </a:solidFill>
              </a:rPr>
              <a:t>5-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2064325" y="4795531"/>
            <a:ext cx="180107" cy="249382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Multiply 28"/>
          <p:cNvSpPr/>
          <p:nvPr/>
        </p:nvSpPr>
        <p:spPr>
          <a:xfrm>
            <a:off x="9386453" y="4783747"/>
            <a:ext cx="180107" cy="249382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20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 animBg="1"/>
      <p:bldP spid="20" grpId="0" animBg="1"/>
      <p:bldP spid="21" grpId="0"/>
      <p:bldP spid="22" grpId="0"/>
      <p:bldP spid="24" grpId="0"/>
      <p:bldP spid="25" grpId="0"/>
      <p:bldP spid="27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8615" y="473425"/>
            <a:ext cx="9589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>
                <a:solidFill>
                  <a:srgbClr val="FF0000"/>
                </a:solidFill>
              </a:rPr>
              <a:t>سوال)</a:t>
            </a:r>
            <a:endParaRPr lang="fa-I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720437" y="1276805"/>
            <a:ext cx="156556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x - 1 &lt; x-1</a:t>
            </a:r>
            <a:endParaRPr lang="fa-IR" sz="25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0437" y="1648691"/>
            <a:ext cx="27709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5345" y="1648691"/>
            <a:ext cx="1939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31818" y="1648691"/>
            <a:ext cx="37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7087" y="1614891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6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020" y="1587042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2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312" y="1594320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3</a:t>
            </a:r>
            <a:endParaRPr lang="fa-IR" sz="22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482435" y="1545479"/>
            <a:ext cx="138546" cy="831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7998" y="1390078"/>
            <a:ext cx="155170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2x-3&lt;x-1</a:t>
            </a:r>
            <a:endParaRPr lang="fa-IR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5040225" y="1348515"/>
            <a:ext cx="160712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2x-x&lt;-1+3</a:t>
            </a:r>
            <a:endParaRPr lang="fa-IR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7186039" y="1390078"/>
            <a:ext cx="72043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x&lt;2</a:t>
            </a:r>
            <a:endParaRPr lang="fa-IR" sz="2500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726869" y="1670732"/>
            <a:ext cx="138546" cy="83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752094" y="1656877"/>
            <a:ext cx="138546" cy="83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449271" y="1670732"/>
            <a:ext cx="138546" cy="83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0437" y="2431378"/>
            <a:ext cx="2062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3(x-1)&gt;2x+1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9668" y="2428077"/>
            <a:ext cx="17957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3x-3&gt;2x+1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1929" y="2485798"/>
            <a:ext cx="70658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x&gt;4</a:t>
            </a:r>
            <a:endParaRPr lang="fa-IR" sz="2500" dirty="0"/>
          </a:p>
        </p:txBody>
      </p:sp>
      <p:cxnSp>
        <p:nvCxnSpPr>
          <p:cNvPr id="6" name="Straight Arrow Connector 5"/>
          <p:cNvCxnSpPr>
            <a:endCxn id="23" idx="1"/>
          </p:cNvCxnSpPr>
          <p:nvPr/>
        </p:nvCxnSpPr>
        <p:spPr>
          <a:xfrm flipV="1">
            <a:off x="2260932" y="1628605"/>
            <a:ext cx="787066" cy="141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31884" y="2721320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91667" y="2689687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1"/>
          </p:cNvCxnSpPr>
          <p:nvPr/>
        </p:nvCxnSpPr>
        <p:spPr>
          <a:xfrm>
            <a:off x="6650820" y="1614891"/>
            <a:ext cx="535219" cy="137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94124" y="1642741"/>
            <a:ext cx="601258" cy="141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437" y="3512242"/>
            <a:ext cx="3255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 (x+7)- x &lt; 1(3-x)+x</a:t>
            </a:r>
            <a:endParaRPr lang="fa-IR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57630" y="3948546"/>
            <a:ext cx="27709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89157" y="3927068"/>
            <a:ext cx="1939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50850" y="3927068"/>
            <a:ext cx="310082" cy="13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46564" y="3866905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4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63512" y="3866904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2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7630" y="3928460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3</a:t>
            </a:r>
            <a:endParaRPr lang="fa-IR" sz="2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397" y="3866903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6</a:t>
            </a:r>
            <a:endParaRPr lang="fa-IR" sz="22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602179" y="3913214"/>
            <a:ext cx="27709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18026" y="3863898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65858" y="3646182"/>
            <a:ext cx="2849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8x+56-3x&lt;18-6x+2x</a:t>
            </a:r>
            <a:endParaRPr lang="fa-IR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7696421" y="3674687"/>
            <a:ext cx="27409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8x-3x+6x-2x&lt;18-56</a:t>
            </a:r>
            <a:endParaRPr lang="fa-IR" sz="25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315422" y="3927068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355485" y="3913214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88770" y="3674687"/>
            <a:ext cx="11175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9x&lt;-38</a:t>
            </a:r>
            <a:endParaRPr lang="fa-IR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658" y="4855012"/>
            <a:ext cx="15033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-2-x &lt;1+x</a:t>
            </a:r>
            <a:endParaRPr lang="fa-IR" sz="25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72491" y="5277816"/>
            <a:ext cx="37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87760" y="5244016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3</a:t>
            </a:r>
            <a:endParaRPr lang="fa-IR" sz="22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19954" y="5277816"/>
            <a:ext cx="310082" cy="13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9804" y="5200518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4</a:t>
            </a:r>
            <a:endParaRPr lang="fa-IR" sz="22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17149" y="5197513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31539" y="4948063"/>
            <a:ext cx="1941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-24-3x&lt;4+4x</a:t>
            </a:r>
            <a:endParaRPr lang="fa-IR" sz="25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906476" y="5218956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2004" y="5221014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550885" y="5204396"/>
            <a:ext cx="380999" cy="30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95382" y="4980429"/>
            <a:ext cx="112312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-7x&lt;28</a:t>
            </a:r>
            <a:endParaRPr lang="fa-IR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6499445" y="4980429"/>
            <a:ext cx="163195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x&gt;28 =-4</a:t>
            </a:r>
            <a:endParaRPr lang="fa-IR" sz="2500" dirty="0"/>
          </a:p>
        </p:txBody>
      </p:sp>
      <p:sp>
        <p:nvSpPr>
          <p:cNvPr id="60" name="TextBox 59"/>
          <p:cNvSpPr txBox="1"/>
          <p:nvPr/>
        </p:nvSpPr>
        <p:spPr>
          <a:xfrm>
            <a:off x="8398312" y="4980429"/>
            <a:ext cx="80916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x&gt;4</a:t>
            </a:r>
            <a:endParaRPr lang="fa-IR" sz="2500" dirty="0"/>
          </a:p>
        </p:txBody>
      </p:sp>
      <p:sp>
        <p:nvSpPr>
          <p:cNvPr id="61" name="TextBox 60"/>
          <p:cNvSpPr txBox="1"/>
          <p:nvPr/>
        </p:nvSpPr>
        <p:spPr>
          <a:xfrm>
            <a:off x="6833866" y="5303591"/>
            <a:ext cx="42725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-7</a:t>
            </a:r>
            <a:endParaRPr lang="fa-I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908949" y="5354457"/>
            <a:ext cx="277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23" grpId="0"/>
      <p:bldP spid="25" grpId="0"/>
      <p:bldP spid="27" grpId="0"/>
      <p:bldP spid="33" grpId="0"/>
      <p:bldP spid="41" grpId="0"/>
      <p:bldP spid="43" grpId="0"/>
      <p:bldP spid="8" grpId="0"/>
      <p:bldP spid="39" grpId="0"/>
      <p:bldP spid="40" grpId="0"/>
      <p:bldP spid="42" grpId="0"/>
      <p:bldP spid="44" grpId="0"/>
      <p:bldP spid="15" grpId="0"/>
      <p:bldP spid="47" grpId="0"/>
      <p:bldP spid="16" grpId="0"/>
      <p:bldP spid="19" grpId="0"/>
      <p:bldP spid="53" grpId="0"/>
      <p:bldP spid="55" grpId="0"/>
      <p:bldP spid="22" grpId="0"/>
      <p:bldP spid="24" grpId="0"/>
      <p:bldP spid="26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8615" y="473425"/>
            <a:ext cx="9589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>
                <a:solidFill>
                  <a:srgbClr val="FF0000"/>
                </a:solidFill>
              </a:rPr>
              <a:t>سوال)</a:t>
            </a:r>
            <a:endParaRPr lang="fa-I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156364" y="473425"/>
            <a:ext cx="61322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/>
              <a:t>عبارت های کلامی زیر را به زبان ریاضی بنویسید.</a:t>
            </a:r>
            <a:endParaRPr lang="fa-I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191633" y="1206972"/>
            <a:ext cx="740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الف)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09" y="1253138"/>
            <a:ext cx="751770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/>
              <a:t>اگرپول علی را سه برابرکنیم حداقل 300 تومان از پولش بیشتر می شود.</a:t>
            </a:r>
            <a:endParaRPr lang="fa-IR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831273" y="2313709"/>
            <a:ext cx="1939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3x&gt;2x+300</a:t>
            </a:r>
            <a:endParaRPr lang="fa-IR" sz="28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770909" y="2575319"/>
            <a:ext cx="498764" cy="1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80509" y="2313709"/>
            <a:ext cx="1828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3x-2x&gt;300</a:t>
            </a:r>
            <a:endParaRPr lang="fa-IR" sz="28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330036" y="2673927"/>
            <a:ext cx="96982" cy="27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94909" y="2673927"/>
            <a:ext cx="96982" cy="27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88615" y="3519054"/>
            <a:ext cx="568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ب)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5527" y="3534443"/>
            <a:ext cx="635392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700" dirty="0" smtClean="0"/>
              <a:t>مجموع نصف عدد  وچهار برابر عدد   حداکثر</a:t>
            </a:r>
            <a:r>
              <a:rPr lang="fa-IR" sz="2700" dirty="0" smtClean="0">
                <a:solidFill>
                  <a:srgbClr val="FF0000"/>
                </a:solidFill>
              </a:rPr>
              <a:t>6</a:t>
            </a:r>
            <a:r>
              <a:rPr lang="fa-IR" sz="2700" dirty="0" smtClean="0"/>
              <a:t> است؟</a:t>
            </a:r>
            <a:endParaRPr lang="fa-IR" sz="2700" dirty="0"/>
          </a:p>
        </p:txBody>
      </p:sp>
      <p:sp>
        <p:nvSpPr>
          <p:cNvPr id="27" name="TextBox 26"/>
          <p:cNvSpPr txBox="1"/>
          <p:nvPr/>
        </p:nvSpPr>
        <p:spPr>
          <a:xfrm>
            <a:off x="8067617" y="3519053"/>
            <a:ext cx="277091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a</a:t>
            </a:r>
            <a:endParaRPr lang="fa-IR" sz="27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5164" y="3519053"/>
            <a:ext cx="277091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b</a:t>
            </a:r>
            <a:endParaRPr lang="fa-IR" sz="27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4570626"/>
            <a:ext cx="124690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a+4b&lt;6</a:t>
            </a:r>
            <a:endParaRPr lang="fa-IR" sz="25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91887" y="5006095"/>
            <a:ext cx="1939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1273" y="4944446"/>
            <a:ext cx="318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fa-I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705841" y="4879777"/>
            <a:ext cx="95250" cy="41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25" grpId="0"/>
      <p:bldP spid="26" grpId="0"/>
      <p:bldP spid="27" grpId="0"/>
      <p:bldP spid="28" grpId="0"/>
      <p:bldP spid="29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944" y="768735"/>
            <a:ext cx="7368274" cy="5216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3300" dirty="0" smtClean="0">
                <a:cs typeface="Mj_Jarida" panose="04000A00000204070600" pitchFamily="82" charset="-78"/>
              </a:rPr>
              <a:t>پایان</a:t>
            </a:r>
            <a:endParaRPr lang="fa-IR" sz="40000" dirty="0">
              <a:cs typeface="Mj_Jarida" panose="04000A00000204070600" pitchFamily="8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16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471055"/>
            <a:ext cx="103632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عبارت جبری:</a:t>
            </a:r>
            <a:r>
              <a:rPr lang="fa-IR" sz="2500" dirty="0" smtClean="0"/>
              <a:t>کناررهم آمدن عدد با حروف یا حروف با حروف یا عدد به تنهایی یک عبارت جبری است.</a:t>
            </a:r>
          </a:p>
          <a:p>
            <a:pPr algn="r"/>
            <a:r>
              <a:rPr lang="fa-IR" sz="2500" dirty="0">
                <a:solidFill>
                  <a:srgbClr val="FF0000"/>
                </a:solidFill>
              </a:rPr>
              <a:t>مثال: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357553"/>
              </p:ext>
            </p:extLst>
          </p:nvPr>
        </p:nvGraphicFramePr>
        <p:xfrm>
          <a:off x="3773055" y="187351"/>
          <a:ext cx="914400" cy="28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3055" y="187351"/>
                        <a:ext cx="914400" cy="28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9818" y="1129297"/>
                <a:ext cx="4826065" cy="608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fa-IR" sz="3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3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1872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1129297"/>
                <a:ext cx="4826065" cy="608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7579387" y="2295327"/>
            <a:ext cx="573741" cy="14306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5233" y="2387102"/>
            <a:ext cx="674415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متغییر                 قسمت حرف است.</a:t>
            </a:r>
          </a:p>
          <a:p>
            <a:pPr algn="r"/>
            <a:r>
              <a:rPr lang="fa-I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ضریب عددی         عددی که به متغییر ضرب شده است.</a:t>
            </a:r>
          </a:p>
          <a:p>
            <a:pPr algn="r"/>
            <a:r>
              <a:rPr lang="fa-I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جمله ثابت            عدد بدون ممیز.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3128" y="2733630"/>
            <a:ext cx="18213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FF0000"/>
                </a:solidFill>
              </a:rPr>
              <a:t>عبارت جبری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92436" y="2622793"/>
            <a:ext cx="14685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66219" y="3056516"/>
            <a:ext cx="635817" cy="20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66218" y="3469059"/>
            <a:ext cx="983673" cy="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7713972" y="4333776"/>
            <a:ext cx="573741" cy="14306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92128" y="4425551"/>
            <a:ext cx="25218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متغییر                 </a:t>
            </a:r>
          </a:p>
          <a:p>
            <a:pPr algn="r"/>
            <a:r>
              <a:rPr lang="fa-I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ضریب عددی</a:t>
            </a:r>
          </a:p>
          <a:p>
            <a:pPr algn="r"/>
            <a:r>
              <a:rPr lang="fa-I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جمله ثابت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27021" y="4661242"/>
            <a:ext cx="14685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00804" y="5094965"/>
            <a:ext cx="635817" cy="20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400803" y="5507508"/>
            <a:ext cx="983673" cy="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507456" y="4071608"/>
            <a:ext cx="1031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4000" dirty="0">
                <a:solidFill>
                  <a:srgbClr val="FF0000"/>
                </a:solidFill>
              </a:rPr>
              <a:t>مثال: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431771"/>
              </p:ext>
            </p:extLst>
          </p:nvPr>
        </p:nvGraphicFramePr>
        <p:xfrm>
          <a:off x="5758054" y="137643"/>
          <a:ext cx="685223" cy="254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8054" y="137643"/>
                        <a:ext cx="685223" cy="254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274480" y="4802856"/>
                <a:ext cx="122142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6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a-I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480" y="4802856"/>
                <a:ext cx="122142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070283" y="4846361"/>
                <a:ext cx="45236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60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a-IR" sz="2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83" y="4846361"/>
                <a:ext cx="45236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38207" y="4345711"/>
                <a:ext cx="45602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2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07" y="4345711"/>
                <a:ext cx="45602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41711" y="5229715"/>
                <a:ext cx="70083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6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a-IR" sz="2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11" y="5229715"/>
                <a:ext cx="70083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750410" y="594899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1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31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5" grpId="0" animBg="1"/>
      <p:bldP spid="16" grpId="0"/>
      <p:bldP spid="21" grpId="0"/>
      <p:bldP spid="23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5942" y="457200"/>
            <a:ext cx="48583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سوال)ضریب عددی را مشخص کنید.</a:t>
            </a:r>
            <a:endParaRPr lang="fa-IR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6902" y="1325777"/>
                <a:ext cx="181107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02" y="1325777"/>
                <a:ext cx="18110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85630" y="1325777"/>
                <a:ext cx="159787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630" y="1325777"/>
                <a:ext cx="15978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64244" y="1325777"/>
                <a:ext cx="121373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244" y="1325777"/>
                <a:ext cx="121373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97669" y="2307917"/>
                <a:ext cx="973793" cy="912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a-IR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a-IR" sz="4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a-IR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fa-IR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669" y="2307917"/>
                <a:ext cx="973793" cy="912686"/>
              </a:xfrm>
              <a:prstGeom prst="rect">
                <a:avLst/>
              </a:prstGeom>
              <a:blipFill>
                <a:blip r:embed="rId5"/>
                <a:stretch>
                  <a:fillRect t="-4698" b="-134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6902" y="2444865"/>
                <a:ext cx="1139992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02" y="2444865"/>
                <a:ext cx="1139992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38400" y="1325777"/>
            <a:ext cx="457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/>
              <a:t>2</a:t>
            </a:r>
            <a:endParaRPr lang="fa-IR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10072254" y="1364249"/>
            <a:ext cx="457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/>
              <a:t>1-</a:t>
            </a:r>
            <a:endParaRPr lang="fa-IR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8741" y="1378265"/>
            <a:ext cx="457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/>
              <a:t>1</a:t>
            </a:r>
            <a:endParaRPr lang="fa-I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16050" y="2517160"/>
                <a:ext cx="442750" cy="815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a-IR" sz="25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0" y="2517160"/>
                <a:ext cx="442750" cy="8150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07366" y="2356712"/>
                <a:ext cx="442750" cy="815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5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66" y="2356712"/>
                <a:ext cx="442750" cy="8150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68594" y="3501283"/>
            <a:ext cx="99257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عبارت متشابه : </a:t>
            </a:r>
            <a:r>
              <a:rPr lang="fa-IR" sz="3000" dirty="0" smtClean="0"/>
              <a:t>دوعبارت جبری که قسمت حرفی آنها عیناً تکرار شده باشد.</a:t>
            </a:r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مثال:</a:t>
            </a:r>
            <a:endParaRPr lang="fa-IR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2541" y="4715384"/>
                <a:ext cx="1365117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41" y="4715384"/>
                <a:ext cx="1365117" cy="477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21539" y="4715384"/>
                <a:ext cx="999632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39" y="4715384"/>
                <a:ext cx="999632" cy="477054"/>
              </a:xfrm>
              <a:prstGeom prst="rect">
                <a:avLst/>
              </a:prstGeom>
              <a:blipFill>
                <a:blip r:embed="rId10"/>
                <a:stretch>
                  <a:fillRect r="-54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07507" y="4746474"/>
                <a:ext cx="169322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a-I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07" y="4746474"/>
                <a:ext cx="1693220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69945" y="4746474"/>
                <a:ext cx="161627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5" y="4746474"/>
                <a:ext cx="1616276" cy="477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42541" y="5624745"/>
                <a:ext cx="116506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41" y="5624745"/>
                <a:ext cx="1165063" cy="477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07507" y="5624745"/>
                <a:ext cx="119135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07" y="5624745"/>
                <a:ext cx="1191352" cy="4770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47257" y="5636853"/>
                <a:ext cx="136409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e>
                      </m: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57" y="5636853"/>
                <a:ext cx="1364091" cy="4770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68594" y="5608912"/>
            <a:ext cx="39385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</a:rPr>
              <a:t>×</a:t>
            </a:r>
            <a:endParaRPr lang="fa-IR" sz="3000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03" y="4585090"/>
            <a:ext cx="666513" cy="6665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9" y="4615996"/>
            <a:ext cx="666513" cy="6665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09" y="4672253"/>
            <a:ext cx="666513" cy="6665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55" y="5461449"/>
            <a:ext cx="666513" cy="6665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63" y="5400043"/>
            <a:ext cx="666513" cy="6665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03797" y="4728511"/>
            <a:ext cx="39385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</a:rPr>
              <a:t>×</a:t>
            </a:r>
            <a:endParaRPr lang="fa-IR" sz="3000" b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8503212" y="5978244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7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29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2267" y="509633"/>
                <a:ext cx="304075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fa-IR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d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67" y="509633"/>
                <a:ext cx="304075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9713" y="1293748"/>
                <a:ext cx="29878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3" y="1293748"/>
                <a:ext cx="298780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713" y="2077863"/>
                <a:ext cx="2196755" cy="1220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a-IR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3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a-IR" sz="3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a-IR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a-IR" sz="3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a-IR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fa-IR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3" y="2077863"/>
                <a:ext cx="2196755" cy="1220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9357" y="3523600"/>
                <a:ext cx="3051733" cy="87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a-IR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a-IR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a-IR" sz="3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3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a-IR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a-IR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a-IR" sz="3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a-IR" sz="3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a-IR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a-IR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a-IR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3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a-IR" sz="3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fa-IR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a-IR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a-IR" sz="3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a-IR" sz="3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a-IR" sz="3000" dirty="0" smtClean="0">
                    <a:solidFill>
                      <a:srgbClr val="FF0000"/>
                    </a:solidFill>
                  </a:rPr>
                  <a:t>=</a:t>
                </a:r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7" y="3523600"/>
                <a:ext cx="3051733" cy="874407"/>
              </a:xfrm>
              <a:prstGeom prst="rect">
                <a:avLst/>
              </a:prstGeom>
              <a:blipFill>
                <a:blip r:embed="rId5"/>
                <a:stretch>
                  <a:fillRect r="-3800" b="-769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9720" y="4622897"/>
                <a:ext cx="4449488" cy="958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a-IR" sz="3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fa-IR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fa-IR" sz="3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)(−</m:t>
                      </m:r>
                      <m:f>
                        <m:fPr>
                          <m:ctrlP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a-IR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fa-IR" sz="3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0" y="4622897"/>
                <a:ext cx="4449488" cy="958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60621" y="509633"/>
                <a:ext cx="4801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21" y="509633"/>
                <a:ext cx="48017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66962" y="1347560"/>
                <a:ext cx="36438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a-IR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14</m:t>
                      </m:r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56</m:t>
                      </m:r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62" y="1347560"/>
                <a:ext cx="36438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6704" y="2247067"/>
                <a:ext cx="1494512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04" y="2247067"/>
                <a:ext cx="1494512" cy="900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57519" y="3509910"/>
                <a:ext cx="353013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80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fa-IR" sz="2800"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fa-IR" sz="28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80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19" y="3509910"/>
                <a:ext cx="3530134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44375" y="4730892"/>
                <a:ext cx="1959254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a-I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75" y="4730892"/>
                <a:ext cx="1959254" cy="900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24" y="1029285"/>
            <a:ext cx="2283350" cy="2295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32862" y="3409261"/>
            <a:ext cx="2593074" cy="66230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درفایل اصلی </a:t>
            </a:r>
            <a:r>
              <a:rPr lang="fa-IR" sz="2000" b="1" dirty="0" smtClean="0">
                <a:solidFill>
                  <a:srgbClr val="FF0000"/>
                </a:solidFill>
              </a:rPr>
              <a:t>لوگو فروشگاه</a:t>
            </a:r>
            <a:r>
              <a:rPr lang="fa-IR" sz="2000" b="1" dirty="0" smtClean="0">
                <a:solidFill>
                  <a:schemeClr val="tx1"/>
                </a:solidFill>
              </a:rPr>
              <a:t> وجود ندارد.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8428246" y="4761635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3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7724" y="4155981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👇کلیک کن👇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7724" y="5269991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👆کلیک کن👆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3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91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7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457200"/>
            <a:ext cx="10446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700" dirty="0" smtClean="0">
                <a:solidFill>
                  <a:srgbClr val="FF0000"/>
                </a:solidFill>
              </a:rPr>
              <a:t>یک جمله ای :</a:t>
            </a:r>
            <a:r>
              <a:rPr lang="fa-IR" sz="2700" dirty="0" smtClean="0"/>
              <a:t>هرعبارت راکه بصورت یک عدد حقیقی درتوان های صحیح ونامنفی یک یا چند متغییرباشد،یک جمله ای می گویند</a:t>
            </a:r>
            <a:r>
              <a:rPr lang="fa-IR" sz="2700" dirty="0" smtClean="0">
                <a:solidFill>
                  <a:srgbClr val="FF0000"/>
                </a:solidFill>
              </a:rPr>
              <a:t>.</a:t>
            </a:r>
            <a:endParaRPr lang="fa-IR" sz="27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673" y="1380530"/>
            <a:ext cx="577734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700" dirty="0" smtClean="0">
                <a:solidFill>
                  <a:srgbClr val="FF0000"/>
                </a:solidFill>
              </a:rPr>
              <a:t>نکته:</a:t>
            </a:r>
            <a:r>
              <a:rPr lang="fa-IR" sz="2700" dirty="0" smtClean="0"/>
              <a:t>مواردی که یک جمله ای نیستند</a:t>
            </a:r>
            <a:r>
              <a:rPr lang="fa-IR" sz="2700" dirty="0" smtClean="0">
                <a:solidFill>
                  <a:srgbClr val="FF0000"/>
                </a:solidFill>
              </a:rPr>
              <a:t>.(الف،ب،ج)</a:t>
            </a:r>
            <a:endParaRPr lang="fa-IR" sz="27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6090" y="1888361"/>
            <a:ext cx="7306928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الف)</a:t>
            </a:r>
            <a:r>
              <a:rPr lang="fa-IR" sz="2600" dirty="0" smtClean="0"/>
              <a:t>اگر متغییر در </a:t>
            </a:r>
            <a:r>
              <a:rPr lang="fa-IR" sz="2600" dirty="0" smtClean="0">
                <a:solidFill>
                  <a:srgbClr val="FF0000"/>
                </a:solidFill>
              </a:rPr>
              <a:t>رادیکال،قدرمطلق،توان،مخرج</a:t>
            </a:r>
            <a:r>
              <a:rPr lang="fa-IR" sz="2600" dirty="0" smtClean="0"/>
              <a:t> باشد.</a:t>
            </a:r>
          </a:p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مثال الف)</a:t>
            </a:r>
          </a:p>
          <a:p>
            <a:pPr algn="r"/>
            <a:endParaRPr lang="fa-IR" sz="2600" dirty="0">
              <a:solidFill>
                <a:srgbClr val="FF0000"/>
              </a:solidFill>
            </a:endParaRPr>
          </a:p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ب)</a:t>
            </a:r>
            <a:r>
              <a:rPr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توان متغییر</a:t>
            </a:r>
            <a:r>
              <a:rPr lang="fa-IR" sz="2600" dirty="0" smtClean="0">
                <a:solidFill>
                  <a:srgbClr val="FF0000"/>
                </a:solidFill>
              </a:rPr>
              <a:t> منفی ،کسری،اعشاری</a:t>
            </a:r>
            <a:r>
              <a:rPr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باشد.</a:t>
            </a:r>
          </a:p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مثال ب)</a:t>
            </a:r>
          </a:p>
          <a:p>
            <a:pPr algn="r"/>
            <a:endParaRPr lang="fa-IR" sz="2600" dirty="0">
              <a:solidFill>
                <a:srgbClr val="FF0000"/>
              </a:solidFill>
            </a:endParaRPr>
          </a:p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ج)</a:t>
            </a:r>
            <a:r>
              <a:rPr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بین جمله ها (</a:t>
            </a:r>
            <a:r>
              <a:rPr lang="fa-IR" sz="2600" dirty="0" smtClean="0">
                <a:solidFill>
                  <a:srgbClr val="FF0000"/>
                </a:solidFill>
              </a:rPr>
              <a:t>+،-</a:t>
            </a:r>
            <a:r>
              <a:rPr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باشد.</a:t>
            </a:r>
          </a:p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مثال ج)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95409"/>
              </p:ext>
            </p:extLst>
          </p:nvPr>
        </p:nvGraphicFramePr>
        <p:xfrm>
          <a:off x="3532909" y="318366"/>
          <a:ext cx="865332" cy="13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2909" y="318366"/>
                        <a:ext cx="865332" cy="13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88815" y="2326138"/>
                <a:ext cx="4179990" cy="81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500" b="0" i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sup>
                      </m:sSup>
                      <m:sSup>
                        <m:sSup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ad>
                        <m:rad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fa-I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fa-IR" sz="25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ad>
                        <m:radPr>
                          <m:degHide m:val="on"/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15" y="2326138"/>
                <a:ext cx="4179990" cy="815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80304" y="3508754"/>
                <a:ext cx="3528082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500" b="0" i="1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fa-IR" sz="25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fa-IR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500" b="0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fa-IR" sz="2500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04" y="3508754"/>
                <a:ext cx="3528082" cy="652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98241" y="4771273"/>
                <a:ext cx="6049477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5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241" y="4771273"/>
                <a:ext cx="6049477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06393" y="1833718"/>
            <a:ext cx="2610485" cy="2937555"/>
            <a:chOff x="5847092" y="1583032"/>
            <a:chExt cx="3846418" cy="47226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2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05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Ribbon 7"/>
          <p:cNvSpPr/>
          <p:nvPr/>
        </p:nvSpPr>
        <p:spPr>
          <a:xfrm>
            <a:off x="3947885" y="564928"/>
            <a:ext cx="4074072" cy="914400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</a:rPr>
              <a:t>انواع اتحاد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940217" y="2153164"/>
            <a:ext cx="573741" cy="362352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6691" y="2153165"/>
            <a:ext cx="49135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fa-IR" sz="4000" b="1" dirty="0" smtClean="0">
                <a:latin typeface="Arial" pitchFamily="34" charset="0"/>
                <a:cs typeface="Arial" pitchFamily="34" charset="0"/>
              </a:rPr>
              <a:t>اتحاد مربع دوجمله ای </a:t>
            </a:r>
          </a:p>
          <a:p>
            <a:pPr algn="r"/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a-IR" sz="4000" b="1" dirty="0" smtClean="0">
                <a:latin typeface="Arial" pitchFamily="34" charset="0"/>
                <a:cs typeface="Arial" pitchFamily="34" charset="0"/>
              </a:rPr>
              <a:t>اتحاد مزدوج</a:t>
            </a:r>
          </a:p>
          <a:p>
            <a:pPr algn="r"/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fa-IR" sz="4000" b="1" dirty="0" smtClean="0">
                <a:latin typeface="Arial" pitchFamily="34" charset="0"/>
                <a:cs typeface="Arial" pitchFamily="34" charset="0"/>
              </a:rPr>
              <a:t>اتحاد جمله مشترک </a:t>
            </a:r>
          </a:p>
          <a:p>
            <a:pPr algn="r"/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fa-IR" sz="4000" b="1" dirty="0" smtClean="0">
                <a:latin typeface="Arial" pitchFamily="34" charset="0"/>
                <a:cs typeface="Arial" pitchFamily="34" charset="0"/>
              </a:rPr>
              <a:t>اتحاد مربع سه جمله ای  </a:t>
            </a:r>
          </a:p>
          <a:p>
            <a:pPr algn="r"/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fa-IR" sz="4000" b="1" dirty="0" smtClean="0">
                <a:latin typeface="Arial" pitchFamily="34" charset="0"/>
                <a:cs typeface="Arial" pitchFamily="34" charset="0"/>
              </a:rPr>
              <a:t>اتحاد چاق و لاغر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6-</a:t>
            </a:r>
            <a:r>
              <a:rPr lang="fa-IR" sz="4000" b="1" dirty="0" smtClean="0">
                <a:latin typeface="Arial" pitchFamily="34" charset="0"/>
                <a:cs typeface="Arial" pitchFamily="34" charset="0"/>
              </a:rPr>
              <a:t>اتحاد مکعب دو جمله ای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3958" y="3538159"/>
            <a:ext cx="29065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000" b="1" dirty="0">
                <a:solidFill>
                  <a:srgbClr val="FF0000"/>
                </a:solidFill>
              </a:rPr>
              <a:t>انواع اتحاد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41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0275" y="457591"/>
            <a:ext cx="333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fa-IR" sz="2800" b="1" dirty="0">
                <a:latin typeface="Arial" pitchFamily="34" charset="0"/>
                <a:cs typeface="Arial" pitchFamily="34" charset="0"/>
              </a:rPr>
              <a:t>اتحاد مربع دوجمله </a:t>
            </a: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ای:</a:t>
            </a:r>
            <a:endParaRPr lang="fa-I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65564" y="1007697"/>
            <a:ext cx="573741" cy="138586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311" y="961966"/>
            <a:ext cx="3525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3000" b="1" dirty="0" smtClean="0">
                <a:latin typeface="Arial" pitchFamily="34" charset="0"/>
                <a:cs typeface="Arial" pitchFamily="34" charset="0"/>
              </a:rPr>
              <a:t>یک پرانتز دارد.</a:t>
            </a:r>
          </a:p>
          <a:p>
            <a:pPr algn="r"/>
            <a:r>
              <a:rPr lang="fa-IR" sz="3000" b="1" dirty="0" smtClean="0">
                <a:latin typeface="Arial" pitchFamily="34" charset="0"/>
                <a:cs typeface="Arial" pitchFamily="34" charset="0"/>
              </a:rPr>
              <a:t>داخل پرانتز دوجمله است. </a:t>
            </a:r>
          </a:p>
          <a:p>
            <a:pPr algn="r"/>
            <a:r>
              <a:rPr lang="fa-IR" sz="3000" b="1" dirty="0" smtClean="0">
                <a:latin typeface="Arial" pitchFamily="34" charset="0"/>
                <a:cs typeface="Arial" pitchFamily="34" charset="0"/>
              </a:rPr>
              <a:t>خارج پرانتزتوان 2است.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5225" y="1364808"/>
            <a:ext cx="12538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شناسایی</a:t>
            </a:r>
            <a:endParaRPr lang="fa-I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93" y="1482452"/>
            <a:ext cx="872708" cy="43635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42068"/>
              </p:ext>
            </p:extLst>
          </p:nvPr>
        </p:nvGraphicFramePr>
        <p:xfrm>
          <a:off x="5995988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5988" y="9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7311" y="3962792"/>
                <a:ext cx="409618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a-IR" sz="27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a-IR" sz="27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fa-IR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7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7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a-IR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7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7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fa-IR" sz="27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a-IR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a-IR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11" y="3962792"/>
                <a:ext cx="4096186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6701" y="2938375"/>
                <a:ext cx="7051867" cy="669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700" b="0" i="1" smtClean="0">
                                  <a:latin typeface="Cambria Math" panose="02040503050406030204" pitchFamily="18" charset="0"/>
                                </a:rPr>
                                <m:t>اولی</m:t>
                              </m:r>
                              <m:r>
                                <a:rPr lang="fa-IR" sz="27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a-IR" sz="2700" b="0" i="1" smtClean="0">
                                  <a:latin typeface="Cambria Math" panose="02040503050406030204" pitchFamily="18" charset="0"/>
                                </a:rPr>
                                <m:t>دومی</m:t>
                              </m:r>
                            </m:e>
                          </m:d>
                        </m:e>
                        <m:sup>
                          <m:r>
                            <a:rPr lang="fa-IR" sz="27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7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700" b="0" i="1" smtClean="0">
                              <a:latin typeface="Cambria Math" panose="02040503050406030204" pitchFamily="18" charset="0"/>
                            </a:rPr>
                            <m:t>اولی</m:t>
                          </m:r>
                        </m:e>
                        <m:sup>
                          <m:r>
                            <a:rPr lang="fa-IR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7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a-IR" sz="2700" b="0" i="1" smtClean="0">
                          <a:latin typeface="Cambria Math" panose="02040503050406030204" pitchFamily="18" charset="0"/>
                        </a:rPr>
                        <m:t>اولی</m:t>
                      </m:r>
                      <m:r>
                        <a:rPr lang="fa-IR" sz="27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a-IR" sz="2700" b="0" i="1" smtClean="0">
                          <a:latin typeface="Cambria Math" panose="02040503050406030204" pitchFamily="18" charset="0"/>
                        </a:rPr>
                        <m:t>دومی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a-IR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700" b="0" i="1" smtClean="0">
                              <a:latin typeface="Cambria Math" panose="02040503050406030204" pitchFamily="18" charset="0"/>
                            </a:rPr>
                            <m:t>دومی</m:t>
                          </m:r>
                        </m:e>
                        <m:sup>
                          <m:r>
                            <a:rPr lang="fa-IR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01" y="2938375"/>
                <a:ext cx="7051867" cy="669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lbow Connector 14"/>
          <p:cNvCxnSpPr/>
          <p:nvPr/>
        </p:nvCxnSpPr>
        <p:spPr>
          <a:xfrm>
            <a:off x="2756263" y="4470623"/>
            <a:ext cx="888274" cy="532451"/>
          </a:xfrm>
          <a:prstGeom prst="bentConnector3">
            <a:avLst>
              <a:gd name="adj1" fmla="val 4411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3566160" y="4457560"/>
            <a:ext cx="1273145" cy="545514"/>
          </a:xfrm>
          <a:prstGeom prst="bentConnector3">
            <a:avLst>
              <a:gd name="adj1" fmla="val 3461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92987" y="4965391"/>
            <a:ext cx="14745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</a:rPr>
              <a:t>همواره مثبت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61352" y="3962791"/>
            <a:ext cx="469465" cy="4838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6" name="Elbow Connector 25"/>
          <p:cNvCxnSpPr>
            <a:stCxn id="24" idx="0"/>
          </p:cNvCxnSpPr>
          <p:nvPr/>
        </p:nvCxnSpPr>
        <p:spPr>
          <a:xfrm rot="16200000" flipH="1">
            <a:off x="4817525" y="2441350"/>
            <a:ext cx="862515" cy="3905396"/>
          </a:xfrm>
          <a:prstGeom prst="bentConnector4">
            <a:avLst>
              <a:gd name="adj1" fmla="val -26504"/>
              <a:gd name="adj2" fmla="val 5300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236823" y="4167051"/>
            <a:ext cx="4454434" cy="12600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ysClr val="windowText" lastClr="000000"/>
                </a:solidFill>
              </a:rPr>
              <a:t>هم علامت باشد          </a:t>
            </a:r>
            <a:r>
              <a:rPr lang="fa-IR" b="1" dirty="0" smtClean="0">
                <a:solidFill>
                  <a:sysClr val="windowText" lastClr="000000"/>
                </a:solidFill>
              </a:rPr>
              <a:t>+</a:t>
            </a:r>
            <a:r>
              <a:rPr lang="fa-IR" dirty="0" smtClean="0">
                <a:solidFill>
                  <a:sysClr val="windowText" lastClr="000000"/>
                </a:solidFill>
              </a:rPr>
              <a:t>     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fa-IR" dirty="0" smtClean="0">
              <a:solidFill>
                <a:sysClr val="windowText" lastClr="000000"/>
              </a:solidFill>
            </a:endParaRPr>
          </a:p>
          <a:p>
            <a:pPr algn="r"/>
            <a:r>
              <a:rPr lang="fa-IR" dirty="0" smtClean="0">
                <a:solidFill>
                  <a:sysClr val="windowText" lastClr="000000"/>
                </a:solidFill>
              </a:rPr>
              <a:t>اگر جمله های داخل پرانتز</a:t>
            </a:r>
          </a:p>
          <a:p>
            <a:pPr algn="r"/>
            <a:r>
              <a:rPr lang="fa-IR" dirty="0">
                <a:solidFill>
                  <a:sysClr val="windowText" lastClr="000000"/>
                </a:solidFill>
              </a:rPr>
              <a:t> </a:t>
            </a:r>
            <a:r>
              <a:rPr lang="fa-IR" dirty="0" smtClean="0">
                <a:solidFill>
                  <a:sysClr val="windowText" lastClr="000000"/>
                </a:solidFill>
              </a:rPr>
              <a:t>                                       هم علامت نباشد        -</a:t>
            </a:r>
            <a:endParaRPr lang="fa-IR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799588" y="4470623"/>
            <a:ext cx="400434" cy="3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799588" y="5065564"/>
            <a:ext cx="280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0101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8" grpId="0"/>
      <p:bldP spid="9" grpId="0"/>
      <p:bldP spid="23" grpId="0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43" y="509451"/>
            <a:ext cx="3801291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700" dirty="0" smtClean="0">
                <a:solidFill>
                  <a:srgbClr val="FF0000"/>
                </a:solidFill>
              </a:rPr>
              <a:t>مثال برایاتحاد مربع دوجمله ای:</a:t>
            </a:r>
            <a:endParaRPr lang="fa-IR" sz="27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22456" y="1929322"/>
                <a:ext cx="25222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6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fa-I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60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fa-IR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60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fa-IR" sz="2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56" y="1929322"/>
                <a:ext cx="252222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38111" y="1022028"/>
                <a:ext cx="196919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6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a-IR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60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fa-IR" sz="2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11" y="1022028"/>
                <a:ext cx="196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8320" y="1017282"/>
                <a:ext cx="18097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a-IR" sz="2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a-IR" sz="2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fa-IR" sz="2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017282"/>
                <a:ext cx="180979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8320" y="1926754"/>
                <a:ext cx="199413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a-IR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a-IR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a-IR" sz="26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a-IR" sz="26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fa-IR" sz="2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926754"/>
                <a:ext cx="199413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682901" y="2419197"/>
            <a:ext cx="2095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a-IR" sz="2800" b="1" dirty="0">
                <a:latin typeface="Arial" pitchFamily="34" charset="0"/>
                <a:cs typeface="Arial" pitchFamily="34" charset="0"/>
              </a:rPr>
              <a:t>اتحاد </a:t>
            </a: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مزدوج:</a:t>
            </a:r>
            <a:endParaRPr lang="fa-I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784820" y="3008670"/>
            <a:ext cx="573741" cy="138586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716" y="2962939"/>
            <a:ext cx="7289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3000" b="1" dirty="0" smtClean="0">
                <a:latin typeface="Arial" pitchFamily="34" charset="0"/>
                <a:cs typeface="Arial" pitchFamily="34" charset="0"/>
              </a:rPr>
              <a:t>دوپرانتز درهم ضرب می شوند.</a:t>
            </a:r>
          </a:p>
          <a:p>
            <a:pPr algn="r"/>
            <a:r>
              <a:rPr lang="fa-IR" sz="3000" b="1" dirty="0" smtClean="0">
                <a:latin typeface="Arial" pitchFamily="34" charset="0"/>
                <a:cs typeface="Arial" pitchFamily="34" charset="0"/>
              </a:rPr>
              <a:t>جمله های داخل هردو پرانتز یکسان است.</a:t>
            </a:r>
          </a:p>
          <a:p>
            <a:pPr algn="r"/>
            <a:r>
              <a:rPr lang="fa-IR" sz="3000" b="1" dirty="0" smtClean="0">
                <a:latin typeface="Arial" pitchFamily="34" charset="0"/>
                <a:cs typeface="Arial" pitchFamily="34" charset="0"/>
              </a:rPr>
              <a:t>یکی از جمله ها هم علامت ودیگری غیرهم علامت است.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481" y="3365781"/>
            <a:ext cx="12538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شناسایی</a:t>
            </a:r>
            <a:endParaRPr lang="fa-I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49" y="3483425"/>
            <a:ext cx="872708" cy="436354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4612341" y="4394535"/>
            <a:ext cx="2312894" cy="5136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1639494" y="4440267"/>
            <a:ext cx="1843294" cy="467909"/>
          </a:xfrm>
          <a:prstGeom prst="bentConnector3">
            <a:avLst>
              <a:gd name="adj1" fmla="val 8501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82788" y="4651355"/>
            <a:ext cx="712694" cy="4462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r>
              <a:rPr lang="fa-IR" sz="2300" dirty="0" smtClean="0">
                <a:solidFill>
                  <a:srgbClr val="FF0000"/>
                </a:solidFill>
              </a:rPr>
              <a:t>دومی</a:t>
            </a:r>
            <a:endParaRPr lang="fa-IR" sz="23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5235" y="4685038"/>
            <a:ext cx="712694" cy="4462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r>
              <a:rPr lang="fa-IR" sz="2300" dirty="0" smtClean="0">
                <a:solidFill>
                  <a:srgbClr val="FF0000"/>
                </a:solidFill>
              </a:rPr>
              <a:t>اولی</a:t>
            </a:r>
            <a:endParaRPr lang="fa-IR" sz="23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807492" y="5917595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18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  <p:bldP spid="3" grpId="0"/>
      <p:bldP spid="8" grpId="0" animBg="1"/>
      <p:bldP spid="11" grpId="0"/>
      <p:bldP spid="14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1665" y="1352386"/>
                <a:ext cx="6531147" cy="613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a-IR" sz="30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a-IR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3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a-IR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30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a-IR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a-IR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5" y="1352386"/>
                <a:ext cx="6531147" cy="613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1665" y="496080"/>
                <a:ext cx="6835846" cy="70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3000" i="1" smtClean="0">
                          <a:latin typeface="Cambria Math" panose="02040503050406030204" pitchFamily="18" charset="0"/>
                        </a:rPr>
                        <m:t>اولی</m:t>
                      </m:r>
                      <m:r>
                        <a:rPr lang="fa-IR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دومی</m:t>
                      </m:r>
                      <m:r>
                        <a:rPr lang="fa-IR" sz="300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اولی</m:t>
                      </m:r>
                      <m:r>
                        <a:rPr lang="fa-IR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دومی</m:t>
                      </m:r>
                      <m:r>
                        <a:rPr lang="fa-IR" sz="30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اولی</m:t>
                          </m:r>
                        </m:e>
                        <m:sup>
                          <m:r>
                            <a:rPr lang="fa-IR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30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دومی</m:t>
                          </m:r>
                        </m:e>
                        <m:sup>
                          <m:r>
                            <a:rPr lang="fa-IR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5" y="496080"/>
                <a:ext cx="6835846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33612" y="1965824"/>
            <a:ext cx="75764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700" dirty="0" smtClean="0">
                <a:solidFill>
                  <a:srgbClr val="FF0000"/>
                </a:solidFill>
              </a:rPr>
              <a:t>مثال:</a:t>
            </a:r>
            <a:endParaRPr lang="fa-IR" sz="27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1665" y="2473655"/>
                <a:ext cx="27739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5" y="2473655"/>
                <a:ext cx="2773965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1665" y="3235401"/>
                <a:ext cx="312938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5" y="3235401"/>
                <a:ext cx="3129383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1664" y="3997147"/>
                <a:ext cx="29530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a-IR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4" y="3997147"/>
                <a:ext cx="2953053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1663" y="4758893"/>
                <a:ext cx="305647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a-IR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NZ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NZ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3" y="4758893"/>
                <a:ext cx="3056478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663" y="5520639"/>
                <a:ext cx="32330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fa-IR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NZ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NZ" sz="27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NZ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a-IR" sz="27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a-IR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3" y="5520639"/>
                <a:ext cx="3233065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90547" y="2496737"/>
                <a:ext cx="12904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47" y="2496737"/>
                <a:ext cx="12904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44717" y="3250360"/>
                <a:ext cx="14603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17" y="3250360"/>
                <a:ext cx="146033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1582" y="4805059"/>
                <a:ext cx="12904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82" y="4805059"/>
                <a:ext cx="129041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65630" y="4043313"/>
                <a:ext cx="12263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a-I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NZ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fa-I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30" y="4043313"/>
                <a:ext cx="12263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48141" y="5560851"/>
                <a:ext cx="13631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a-I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4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a-I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NZ" sz="2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fa-I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141" y="5560851"/>
                <a:ext cx="136313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455754" y="3743232"/>
            <a:ext cx="2420694" cy="2695217"/>
            <a:chOff x="5847092" y="1583032"/>
            <a:chExt cx="3846418" cy="47226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0" y="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8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79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نمونه فصل5</Template>
  <TotalTime>0</TotalTime>
  <Words>632</Words>
  <Application>Microsoft Office PowerPoint</Application>
  <PresentationFormat>Widescreen</PresentationFormat>
  <Paragraphs>205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 Titr</vt:lpstr>
      <vt:lpstr>Calibri</vt:lpstr>
      <vt:lpstr>Cambria Math</vt:lpstr>
      <vt:lpstr>Garamond</vt:lpstr>
      <vt:lpstr>Mj_Jarida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2</cp:revision>
  <dcterms:created xsi:type="dcterms:W3CDTF">2019-07-08T18:08:00Z</dcterms:created>
  <dcterms:modified xsi:type="dcterms:W3CDTF">2019-07-09T07:44:10Z</dcterms:modified>
</cp:coreProperties>
</file>