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97" r:id="rId3"/>
    <p:sldId id="347" r:id="rId4"/>
    <p:sldId id="348" r:id="rId5"/>
    <p:sldId id="350" r:id="rId6"/>
    <p:sldId id="263" r:id="rId7"/>
    <p:sldId id="29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rsapc" initials="p" lastIdx="1" clrIdx="0">
    <p:extLst>
      <p:ext uri="{19B8F6BF-5375-455C-9EA6-DF929625EA0E}">
        <p15:presenceInfo xmlns:p15="http://schemas.microsoft.com/office/powerpoint/2012/main" userId="parsap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249"/>
    <a:srgbClr val="157535"/>
    <a:srgbClr val="FF9E1D"/>
    <a:srgbClr val="008A3E"/>
    <a:srgbClr val="CEF4A0"/>
    <a:srgbClr val="FFFF99"/>
    <a:srgbClr val="F1F6E8"/>
    <a:srgbClr val="EE7D00"/>
    <a:srgbClr val="253600"/>
    <a:srgbClr val="259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291" autoAdjust="0"/>
  </p:normalViewPr>
  <p:slideViewPr>
    <p:cSldViewPr>
      <p:cViewPr varScale="1">
        <p:scale>
          <a:sx n="72" d="100"/>
          <a:sy n="72" d="100"/>
        </p:scale>
        <p:origin x="122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74882B8-DE6A-46EE-8D68-4DFE4D96954D}" type="datetimeFigureOut">
              <a:rPr lang="fa-IR" smtClean="0"/>
              <a:pPr/>
              <a:t>22/07/1444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584FBF0-037F-4253-8D5A-94096EAA2AA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80446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(2 minutes)T: “Look at the title page. Lesson 1. What is the title? “(</a:t>
            </a:r>
            <a:r>
              <a:rPr lang="en-US" sz="1200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Sts</a:t>
            </a:r>
            <a:r>
              <a:rPr lang="en-US" sz="1200" kern="1200" baseline="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answer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)T points to the ayah 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:”This is Ayah30 of Al-</a:t>
            </a:r>
            <a:r>
              <a:rPr lang="en-US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Anbia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Let me make it larger. Who is volunteer to read it?” … after reading we cover its meaning quickly. “ Think about the Ayah”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4FBF0-037F-4253-8D5A-94096EAA2AAA}" type="slidenum">
              <a:rPr lang="fa-IR" smtClean="0"/>
              <a:pPr/>
              <a:t>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6755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0605" y="3123590"/>
            <a:ext cx="7940660" cy="916230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EE7D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0605" y="4039820"/>
            <a:ext cx="7940660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6CA8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9E1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901951"/>
            <a:ext cx="8229600" cy="3970330"/>
          </a:xfrm>
        </p:spPr>
        <p:txBody>
          <a:bodyPr/>
          <a:lstStyle>
            <a:lvl1pPr>
              <a:defRPr sz="2800">
                <a:solidFill>
                  <a:srgbClr val="253600"/>
                </a:solidFill>
              </a:defRPr>
            </a:lvl1pPr>
            <a:lvl2pPr>
              <a:defRPr>
                <a:solidFill>
                  <a:srgbClr val="253600"/>
                </a:solidFill>
              </a:defRPr>
            </a:lvl2pPr>
            <a:lvl3pPr>
              <a:defRPr>
                <a:solidFill>
                  <a:srgbClr val="253600"/>
                </a:solidFill>
              </a:defRPr>
            </a:lvl3pPr>
            <a:lvl4pPr>
              <a:defRPr>
                <a:solidFill>
                  <a:srgbClr val="253600"/>
                </a:solidFill>
              </a:defRPr>
            </a:lvl4pPr>
            <a:lvl5pPr>
              <a:defRPr>
                <a:solidFill>
                  <a:srgbClr val="2536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899" y="527605"/>
            <a:ext cx="717713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9E1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7900" y="1291130"/>
            <a:ext cx="7177134" cy="4428445"/>
          </a:xfrm>
        </p:spPr>
        <p:txBody>
          <a:bodyPr/>
          <a:lstStyle>
            <a:lvl1pPr>
              <a:defRPr sz="2800">
                <a:solidFill>
                  <a:srgbClr val="253600"/>
                </a:solidFill>
              </a:defRPr>
            </a:lvl1pPr>
            <a:lvl2pPr>
              <a:defRPr>
                <a:solidFill>
                  <a:srgbClr val="253600"/>
                </a:solidFill>
              </a:defRPr>
            </a:lvl2pPr>
            <a:lvl3pPr>
              <a:defRPr>
                <a:solidFill>
                  <a:srgbClr val="253600"/>
                </a:solidFill>
              </a:defRPr>
            </a:lvl3pPr>
            <a:lvl4pPr>
              <a:defRPr>
                <a:solidFill>
                  <a:srgbClr val="253600"/>
                </a:solidFill>
              </a:defRPr>
            </a:lvl4pPr>
            <a:lvl5pPr>
              <a:defRPr>
                <a:solidFill>
                  <a:srgbClr val="2536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9E1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88290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36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70"/>
            <a:ext cx="4040188" cy="3035058"/>
          </a:xfrm>
        </p:spPr>
        <p:txBody>
          <a:bodyPr/>
          <a:lstStyle>
            <a:lvl1pPr>
              <a:defRPr sz="2400">
                <a:solidFill>
                  <a:srgbClr val="253600"/>
                </a:solidFill>
              </a:defRPr>
            </a:lvl1pPr>
            <a:lvl2pPr>
              <a:defRPr sz="2000">
                <a:solidFill>
                  <a:srgbClr val="253600"/>
                </a:solidFill>
              </a:defRPr>
            </a:lvl2pPr>
            <a:lvl3pPr>
              <a:defRPr sz="1800">
                <a:solidFill>
                  <a:srgbClr val="253600"/>
                </a:solidFill>
              </a:defRPr>
            </a:lvl3pPr>
            <a:lvl4pPr>
              <a:defRPr sz="1600">
                <a:solidFill>
                  <a:srgbClr val="253600"/>
                </a:solidFill>
              </a:defRPr>
            </a:lvl4pPr>
            <a:lvl5pPr>
              <a:defRPr sz="1600">
                <a:solidFill>
                  <a:srgbClr val="2536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88290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36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12770"/>
            <a:ext cx="4041775" cy="3035058"/>
          </a:xfrm>
        </p:spPr>
        <p:txBody>
          <a:bodyPr/>
          <a:lstStyle>
            <a:lvl1pPr>
              <a:defRPr sz="2400">
                <a:solidFill>
                  <a:srgbClr val="253600"/>
                </a:solidFill>
              </a:defRPr>
            </a:lvl1pPr>
            <a:lvl2pPr>
              <a:defRPr sz="2000">
                <a:solidFill>
                  <a:srgbClr val="253600"/>
                </a:solidFill>
              </a:defRPr>
            </a:lvl2pPr>
            <a:lvl3pPr>
              <a:defRPr sz="1800">
                <a:solidFill>
                  <a:srgbClr val="253600"/>
                </a:solidFill>
              </a:defRPr>
            </a:lvl3pPr>
            <a:lvl4pPr>
              <a:defRPr sz="1600">
                <a:solidFill>
                  <a:srgbClr val="253600"/>
                </a:solidFill>
              </a:defRPr>
            </a:lvl4pPr>
            <a:lvl5pPr>
              <a:defRPr sz="1600">
                <a:solidFill>
                  <a:srgbClr val="2536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6">
                <a:lumMod val="40000"/>
                <a:lumOff val="60000"/>
              </a:schemeClr>
            </a:gs>
            <a:gs pos="50000">
              <a:srgbClr val="CEF4A0"/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jpeg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1.jpg"/><Relationship Id="rId5" Type="http://schemas.openxmlformats.org/officeDocument/2006/relationships/image" Target="../media/image10.png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: 8 Points 1">
            <a:extLst>
              <a:ext uri="{FF2B5EF4-FFF2-40B4-BE49-F238E27FC236}">
                <a16:creationId xmlns:a16="http://schemas.microsoft.com/office/drawing/2014/main" id="{3883FB6F-BCC3-41D2-8205-64C8F192A21F}"/>
              </a:ext>
            </a:extLst>
          </p:cNvPr>
          <p:cNvSpPr/>
          <p:nvPr/>
        </p:nvSpPr>
        <p:spPr>
          <a:xfrm>
            <a:off x="179512" y="404664"/>
            <a:ext cx="8784976" cy="5976664"/>
          </a:xfrm>
          <a:prstGeom prst="irregularSeal1">
            <a:avLst/>
          </a:prstGeom>
          <a:pattFill prst="pct80">
            <a:fgClr>
              <a:srgbClr val="157535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14480" y="2714620"/>
            <a:ext cx="5214974" cy="1428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5400" b="1" dirty="0">
              <a:solidFill>
                <a:srgbClr val="FFC000"/>
              </a:solidFill>
            </a:endParaRPr>
          </a:p>
          <a:p>
            <a:pPr algn="ctr"/>
            <a:r>
              <a:rPr lang="en-US" sz="5400" b="1" dirty="0">
                <a:solidFill>
                  <a:schemeClr val="tx1"/>
                </a:solidFill>
              </a:rPr>
              <a:t>VISION1-Lesson 1</a:t>
            </a:r>
          </a:p>
          <a:p>
            <a:pPr algn="ctr"/>
            <a:endParaRPr lang="fa-IR" sz="5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76672"/>
            <a:ext cx="8229600" cy="1425279"/>
          </a:xfr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b">
            <a:normAutofit/>
          </a:bodyPr>
          <a:lstStyle/>
          <a:p>
            <a:pPr algn="ctr"/>
            <a:r>
              <a:rPr lang="fa-IR" b="1" dirty="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پایه دهمی های عزیزم</a:t>
            </a:r>
            <a:br>
              <a:rPr lang="fa-IR" b="1" dirty="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</a:b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276872"/>
            <a:ext cx="7543800" cy="4214220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2700" b="1" dirty="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با تبریک سال جدید تحصیلی</a:t>
            </a:r>
          </a:p>
          <a:p>
            <a:pPr algn="ctr"/>
            <a:endParaRPr lang="fa-IR" sz="2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fa-IR" sz="2400" b="1" dirty="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1.هر كلمه اي كه براي شما جديد است و معني آن را نميدانيد در كتاب خود هايلايت كنيد و حتما معاني و نكات را در كتاب درسي خود ياداشت كنيد و به فايل ها اكتفا نكنيد.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indent="0" algn="r">
              <a:buNone/>
            </a:pPr>
            <a:r>
              <a:rPr lang="fa-IR" sz="2400" b="1" dirty="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2.حتما با لغاتی که یاد می گیرید، جمله سازی کنید.</a:t>
            </a:r>
          </a:p>
          <a:p>
            <a:pPr marL="0" indent="0" algn="r">
              <a:buNone/>
            </a:pPr>
            <a:r>
              <a:rPr lang="fa-IR" sz="2400" b="1" dirty="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3.هر روز 15 تا 20 دقیقه به یادگیری زبان برای آینده ای بهتر اختصاص بدهید</a:t>
            </a:r>
            <a:r>
              <a:rPr lang="fa-IR" b="1" dirty="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. </a:t>
            </a:r>
          </a:p>
          <a:p>
            <a:pPr marL="0" indent="0" algn="r">
              <a:buNone/>
            </a:pPr>
            <a:r>
              <a:rPr lang="fa-IR" sz="2400" b="1" dirty="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4. تكاليف خود را در زمان مشخص انجام و تحويل دهيد .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30778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AD57BCA-D818-454E-84D5-E25EF061DB6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203" r="-726" b="15215"/>
          <a:stretch/>
        </p:blipFill>
        <p:spPr>
          <a:xfrm>
            <a:off x="395536" y="728700"/>
            <a:ext cx="8352928" cy="5400600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0E26BEF-3B0B-4ACC-9779-F544F887FDB2}"/>
              </a:ext>
            </a:extLst>
          </p:cNvPr>
          <p:cNvCxnSpPr/>
          <p:nvPr/>
        </p:nvCxnSpPr>
        <p:spPr>
          <a:xfrm>
            <a:off x="3923928" y="4725144"/>
            <a:ext cx="504056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5657519-44FA-4F15-8ED5-9F0DD254F154}"/>
              </a:ext>
            </a:extLst>
          </p:cNvPr>
          <p:cNvCxnSpPr/>
          <p:nvPr/>
        </p:nvCxnSpPr>
        <p:spPr>
          <a:xfrm>
            <a:off x="3275856" y="4725888"/>
            <a:ext cx="504056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6E7EDB4-C6C2-4303-AAE0-D9328A38F9D4}"/>
              </a:ext>
            </a:extLst>
          </p:cNvPr>
          <p:cNvCxnSpPr/>
          <p:nvPr/>
        </p:nvCxnSpPr>
        <p:spPr>
          <a:xfrm>
            <a:off x="4932040" y="4725144"/>
            <a:ext cx="504056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BAE8133-696D-4E5E-9C11-5111791D8A23}"/>
              </a:ext>
            </a:extLst>
          </p:cNvPr>
          <p:cNvCxnSpPr/>
          <p:nvPr/>
        </p:nvCxnSpPr>
        <p:spPr>
          <a:xfrm>
            <a:off x="6012160" y="4725888"/>
            <a:ext cx="504056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2388BDA-8DC8-4E18-886D-B9DA82FB63D1}"/>
              </a:ext>
            </a:extLst>
          </p:cNvPr>
          <p:cNvCxnSpPr/>
          <p:nvPr/>
        </p:nvCxnSpPr>
        <p:spPr>
          <a:xfrm>
            <a:off x="2411760" y="5013176"/>
            <a:ext cx="504056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ED6FCB9-9382-464B-BEF7-B29F19B15B2C}"/>
              </a:ext>
            </a:extLst>
          </p:cNvPr>
          <p:cNvCxnSpPr>
            <a:cxnSpLocks/>
          </p:cNvCxnSpPr>
          <p:nvPr/>
        </p:nvCxnSpPr>
        <p:spPr>
          <a:xfrm>
            <a:off x="3851920" y="5013176"/>
            <a:ext cx="648072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1129316-B5A8-401F-9DE9-C81B96B8ADD0}"/>
              </a:ext>
            </a:extLst>
          </p:cNvPr>
          <p:cNvCxnSpPr>
            <a:cxnSpLocks/>
          </p:cNvCxnSpPr>
          <p:nvPr/>
        </p:nvCxnSpPr>
        <p:spPr>
          <a:xfrm>
            <a:off x="5004048" y="5025422"/>
            <a:ext cx="648072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71C6FA9-8912-4EA0-9D18-1452501ACD05}"/>
              </a:ext>
            </a:extLst>
          </p:cNvPr>
          <p:cNvCxnSpPr/>
          <p:nvPr/>
        </p:nvCxnSpPr>
        <p:spPr>
          <a:xfrm>
            <a:off x="3131840" y="5301208"/>
            <a:ext cx="504056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BBD24B3-004D-42A0-B618-310182FA0720}"/>
              </a:ext>
            </a:extLst>
          </p:cNvPr>
          <p:cNvCxnSpPr>
            <a:cxnSpLocks/>
          </p:cNvCxnSpPr>
          <p:nvPr/>
        </p:nvCxnSpPr>
        <p:spPr>
          <a:xfrm flipV="1">
            <a:off x="5940152" y="5229200"/>
            <a:ext cx="864096" cy="12246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F397A27F-2208-426B-A6D0-B4958E833CF4}"/>
              </a:ext>
            </a:extLst>
          </p:cNvPr>
          <p:cNvSpPr txBox="1"/>
          <p:nvPr/>
        </p:nvSpPr>
        <p:spPr>
          <a:xfrm>
            <a:off x="801449" y="6192974"/>
            <a:ext cx="4572000" cy="473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800" b="1" dirty="0">
                <a:cs typeface="B Nazanin" panose="00000400000000000000" pitchFamily="2" charset="-78"/>
              </a:rPr>
              <a:t>verily /ˈ</a:t>
            </a:r>
            <a:r>
              <a:rPr lang="en-US" sz="1800" b="1" dirty="0" err="1">
                <a:cs typeface="B Nazanin" panose="00000400000000000000" pitchFamily="2" charset="-78"/>
              </a:rPr>
              <a:t>verɪli</a:t>
            </a:r>
            <a:r>
              <a:rPr lang="en-US" sz="1800" b="1" dirty="0">
                <a:cs typeface="B Nazanin" panose="00000400000000000000" pitchFamily="2" charset="-78"/>
              </a:rPr>
              <a:t>/ adv </a:t>
            </a:r>
            <a:r>
              <a:rPr lang="fa-IR" sz="1800" b="1" dirty="0" err="1">
                <a:cs typeface="B Nazanin" panose="00000400000000000000" pitchFamily="2" charset="-78"/>
              </a:rPr>
              <a:t>حقیقتا</a:t>
            </a:r>
            <a:endParaRPr lang="fa-IR" sz="1800" b="1" dirty="0">
              <a:cs typeface="B Nazanin" panose="00000400000000000000" pitchFamily="2" charset="-78"/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5DFB9BA-852E-43E7-8F91-7DF8415F8A55}"/>
              </a:ext>
            </a:extLst>
          </p:cNvPr>
          <p:cNvCxnSpPr/>
          <p:nvPr/>
        </p:nvCxnSpPr>
        <p:spPr>
          <a:xfrm flipH="1">
            <a:off x="2483768" y="5301208"/>
            <a:ext cx="648072" cy="8917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96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48CAEE0-EDE1-4C35-8DBD-556D5A60A1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758869"/>
            <a:ext cx="2143125" cy="151216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12A514F-7CB4-48DB-809B-13637CE521ED}"/>
              </a:ext>
            </a:extLst>
          </p:cNvPr>
          <p:cNvSpPr txBox="1"/>
          <p:nvPr/>
        </p:nvSpPr>
        <p:spPr>
          <a:xfrm>
            <a:off x="488789" y="2512044"/>
            <a:ext cx="26113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general-warning-sign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FD0D35-D379-49FD-B769-0D536E7F3550}"/>
              </a:ext>
            </a:extLst>
          </p:cNvPr>
          <p:cNvSpPr txBox="1"/>
          <p:nvPr/>
        </p:nvSpPr>
        <p:spPr>
          <a:xfrm>
            <a:off x="4932040" y="285663"/>
            <a:ext cx="4932946" cy="473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800" b="1" dirty="0">
                <a:cs typeface="B Nazanin" panose="00000400000000000000" pitchFamily="2" charset="-78"/>
              </a:rPr>
              <a:t>power /ˈ</a:t>
            </a:r>
            <a:r>
              <a:rPr lang="en-US" sz="1800" b="1" dirty="0" err="1">
                <a:cs typeface="B Nazanin" panose="00000400000000000000" pitchFamily="2" charset="-78"/>
              </a:rPr>
              <a:t>paʊr</a:t>
            </a:r>
            <a:r>
              <a:rPr lang="en-US" sz="1800" b="1" dirty="0">
                <a:cs typeface="B Nazanin" panose="00000400000000000000" pitchFamily="2" charset="-78"/>
              </a:rPr>
              <a:t>/ n</a:t>
            </a:r>
            <a:r>
              <a:rPr lang="fa-IR" sz="1800" b="1" dirty="0">
                <a:cs typeface="B Nazanin" panose="00000400000000000000" pitchFamily="2" charset="-78"/>
              </a:rPr>
              <a:t>  قدرت نیرو  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9C44B7-939E-436A-982B-8245898D5531}"/>
              </a:ext>
            </a:extLst>
          </p:cNvPr>
          <p:cNvSpPr txBox="1"/>
          <p:nvPr/>
        </p:nvSpPr>
        <p:spPr>
          <a:xfrm>
            <a:off x="670963" y="3462799"/>
            <a:ext cx="297914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cs typeface="B Nazanin" panose="00000400000000000000" pitchFamily="2" charset="-78"/>
              </a:rPr>
              <a:t>heaven /ˈ</a:t>
            </a:r>
            <a:r>
              <a:rPr lang="en-US" sz="1800" b="1" dirty="0" err="1">
                <a:cs typeface="B Nazanin" panose="00000400000000000000" pitchFamily="2" charset="-78"/>
              </a:rPr>
              <a:t>hevən</a:t>
            </a:r>
            <a:r>
              <a:rPr lang="en-US" sz="1800" b="1" dirty="0">
                <a:cs typeface="B Nazanin" panose="00000400000000000000" pitchFamily="2" charset="-78"/>
              </a:rPr>
              <a:t>/ n</a:t>
            </a:r>
            <a:r>
              <a:rPr lang="fa-IR" sz="1800" b="1" dirty="0">
                <a:cs typeface="B Nazanin" panose="00000400000000000000" pitchFamily="2" charset="-78"/>
              </a:rPr>
              <a:t> آسمان  </a:t>
            </a:r>
            <a:endParaRPr lang="en-US" sz="1800" b="1" dirty="0">
              <a:cs typeface="B Nazanin" panose="00000400000000000000" pitchFamily="2" charset="-78"/>
            </a:endParaRPr>
          </a:p>
          <a:p>
            <a:r>
              <a:rPr lang="en-US" b="1" i="0" dirty="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Paradise</a:t>
            </a:r>
            <a:endParaRPr lang="en-US" b="1" i="0" dirty="0">
              <a:solidFill>
                <a:srgbClr val="0000FF"/>
              </a:solidFill>
              <a:effectLst/>
              <a:latin typeface="arial" panose="020B0604020202020204" pitchFamily="34" charset="0"/>
              <a:cs typeface="B Nazanin" panose="00000400000000000000" pitchFamily="2" charset="-78"/>
            </a:endParaRPr>
          </a:p>
          <a:p>
            <a:r>
              <a:rPr lang="fa-IR" sz="1800" b="1" dirty="0">
                <a:cs typeface="B Nazanin" panose="00000400000000000000" pitchFamily="2" charset="-78"/>
              </a:rPr>
              <a:t> 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4192F77-24BC-4EC4-BBE1-6070F6F1DBCE}"/>
              </a:ext>
            </a:extLst>
          </p:cNvPr>
          <p:cNvSpPr txBox="1"/>
          <p:nvPr/>
        </p:nvSpPr>
        <p:spPr>
          <a:xfrm>
            <a:off x="4932040" y="3474603"/>
            <a:ext cx="4932946" cy="473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800" b="1" dirty="0">
                <a:cs typeface="B Nazanin" panose="00000400000000000000" pitchFamily="2" charset="-78"/>
              </a:rPr>
              <a:t>creation /</a:t>
            </a:r>
            <a:r>
              <a:rPr lang="en-US" sz="1800" b="1" dirty="0" err="1">
                <a:cs typeface="B Nazanin" panose="00000400000000000000" pitchFamily="2" charset="-78"/>
              </a:rPr>
              <a:t>kriˈeɪʃən</a:t>
            </a:r>
            <a:r>
              <a:rPr lang="en-US" sz="1800" b="1" dirty="0">
                <a:cs typeface="B Nazanin" panose="00000400000000000000" pitchFamily="2" charset="-78"/>
              </a:rPr>
              <a:t>/ n </a:t>
            </a:r>
            <a:r>
              <a:rPr lang="fa-IR" sz="1800" b="1" dirty="0">
                <a:cs typeface="B Nazanin" panose="00000400000000000000" pitchFamily="2" charset="-78"/>
              </a:rPr>
              <a:t>آفرینش خلقت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DC167CC-E8C2-4A24-8381-4841D46E0C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793" y="786925"/>
            <a:ext cx="1639069" cy="163906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C9B17A0-6A68-4A3C-9F44-D62085C3CB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0428" y="814981"/>
            <a:ext cx="1639069" cy="161882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2E9BF06D-EA83-41C3-A906-41AE0CEE1CF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139" y="4180177"/>
            <a:ext cx="3110553" cy="235267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ED8C061-78D0-413E-AD9E-4456D6273FD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645" y="4292214"/>
            <a:ext cx="3709506" cy="2119718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65D448A-9543-4BA1-BF98-8685774351F4}"/>
              </a:ext>
            </a:extLst>
          </p:cNvPr>
          <p:cNvCxnSpPr>
            <a:cxnSpLocks/>
          </p:cNvCxnSpPr>
          <p:nvPr/>
        </p:nvCxnSpPr>
        <p:spPr>
          <a:xfrm>
            <a:off x="4240041" y="0"/>
            <a:ext cx="56316" cy="688122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0D48D85-5DFB-4A64-A491-5A1D6B69D766}"/>
              </a:ext>
            </a:extLst>
          </p:cNvPr>
          <p:cNvCxnSpPr>
            <a:cxnSpLocks/>
          </p:cNvCxnSpPr>
          <p:nvPr/>
        </p:nvCxnSpPr>
        <p:spPr>
          <a:xfrm>
            <a:off x="0" y="3154282"/>
            <a:ext cx="9144000" cy="3423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FFDA37B9-AF65-4BE2-A261-00CE52C7382B}"/>
              </a:ext>
            </a:extLst>
          </p:cNvPr>
          <p:cNvSpPr txBox="1"/>
          <p:nvPr/>
        </p:nvSpPr>
        <p:spPr>
          <a:xfrm>
            <a:off x="867003" y="254179"/>
            <a:ext cx="2892542" cy="37888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800" b="1" dirty="0">
                <a:cs typeface="B Nazanin" panose="00000400000000000000" pitchFamily="2" charset="-78"/>
              </a:rPr>
              <a:t> sign /</a:t>
            </a:r>
            <a:r>
              <a:rPr lang="en-US" sz="1800" b="1" dirty="0" err="1">
                <a:cs typeface="B Nazanin" panose="00000400000000000000" pitchFamily="2" charset="-78"/>
              </a:rPr>
              <a:t>saɪn</a:t>
            </a:r>
            <a:r>
              <a:rPr lang="en-US" sz="1800" b="1" dirty="0">
                <a:cs typeface="B Nazanin" panose="00000400000000000000" pitchFamily="2" charset="-78"/>
              </a:rPr>
              <a:t>/  </a:t>
            </a:r>
            <a:r>
              <a:rPr lang="fa-IR" sz="1800" b="1" dirty="0">
                <a:cs typeface="B Nazanin" panose="00000400000000000000" pitchFamily="2" charset="-78"/>
              </a:rPr>
              <a:t>نشانه</a:t>
            </a:r>
          </a:p>
          <a:p>
            <a:pPr algn="just">
              <a:lnSpc>
                <a:spcPct val="150000"/>
              </a:lnSpc>
            </a:pPr>
            <a:r>
              <a:rPr lang="en-US" sz="1800" b="1" dirty="0">
                <a:cs typeface="B Nazanin" panose="00000400000000000000" pitchFamily="2" charset="-78"/>
              </a:rPr>
              <a:t> </a:t>
            </a:r>
          </a:p>
          <a:p>
            <a:pPr algn="just">
              <a:lnSpc>
                <a:spcPct val="150000"/>
              </a:lnSpc>
            </a:pPr>
            <a:endParaRPr lang="en-US" sz="1800" b="1" dirty="0">
              <a:cs typeface="B Nazanin" panose="00000400000000000000" pitchFamily="2" charset="-78"/>
            </a:endParaRPr>
          </a:p>
          <a:p>
            <a:pPr algn="just">
              <a:lnSpc>
                <a:spcPct val="150000"/>
              </a:lnSpc>
            </a:pPr>
            <a:endParaRPr lang="en-US" sz="1800" b="1" dirty="0">
              <a:cs typeface="B Nazanin" panose="00000400000000000000" pitchFamily="2" charset="-78"/>
            </a:endParaRPr>
          </a:p>
          <a:p>
            <a:pPr algn="just">
              <a:lnSpc>
                <a:spcPct val="150000"/>
              </a:lnSpc>
            </a:pPr>
            <a:r>
              <a:rPr lang="en-US" sz="1800" b="1" dirty="0">
                <a:cs typeface="B Nazanin" panose="00000400000000000000" pitchFamily="2" charset="-78"/>
              </a:rPr>
              <a:t> </a:t>
            </a:r>
            <a:endParaRPr lang="fa-IR" sz="1800" b="1" dirty="0">
              <a:cs typeface="B Nazanin" panose="00000400000000000000" pitchFamily="2" charset="-78"/>
            </a:endParaRPr>
          </a:p>
          <a:p>
            <a:pPr algn="just">
              <a:lnSpc>
                <a:spcPct val="150000"/>
              </a:lnSpc>
            </a:pPr>
            <a:r>
              <a:rPr lang="en-US" sz="1800" b="1" dirty="0">
                <a:cs typeface="B Nazanin" panose="00000400000000000000" pitchFamily="2" charset="-78"/>
              </a:rPr>
              <a:t> </a:t>
            </a:r>
            <a:r>
              <a:rPr lang="fa-IR" sz="1800" b="1" dirty="0">
                <a:cs typeface="B Nazanin" panose="00000400000000000000" pitchFamily="2" charset="-78"/>
              </a:rPr>
              <a:t>   </a:t>
            </a:r>
          </a:p>
          <a:p>
            <a:pPr algn="just">
              <a:lnSpc>
                <a:spcPct val="150000"/>
              </a:lnSpc>
            </a:pPr>
            <a:endParaRPr lang="fa-IR" sz="1800" b="1" dirty="0">
              <a:cs typeface="B Nazanin" panose="00000400000000000000" pitchFamily="2" charset="-78"/>
            </a:endParaRPr>
          </a:p>
          <a:p>
            <a:pPr algn="just">
              <a:lnSpc>
                <a:spcPct val="150000"/>
              </a:lnSpc>
            </a:pPr>
            <a:r>
              <a:rPr lang="fa-IR" sz="1800" b="1" dirty="0">
                <a:cs typeface="B Nazanin" panose="00000400000000000000" pitchFamily="2" charset="-78"/>
              </a:rPr>
              <a:t>    </a:t>
            </a:r>
          </a:p>
          <a:p>
            <a:pPr algn="just">
              <a:lnSpc>
                <a:spcPct val="150000"/>
              </a:lnSpc>
            </a:pPr>
            <a:endParaRPr lang="en-US" sz="18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3866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65D448A-9543-4BA1-BF98-8685774351F4}"/>
              </a:ext>
            </a:extLst>
          </p:cNvPr>
          <p:cNvCxnSpPr>
            <a:cxnSpLocks/>
          </p:cNvCxnSpPr>
          <p:nvPr/>
        </p:nvCxnSpPr>
        <p:spPr>
          <a:xfrm>
            <a:off x="4296357" y="116632"/>
            <a:ext cx="0" cy="676458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0D48D85-5DFB-4A64-A491-5A1D6B69D766}"/>
              </a:ext>
            </a:extLst>
          </p:cNvPr>
          <p:cNvCxnSpPr>
            <a:cxnSpLocks/>
          </p:cNvCxnSpPr>
          <p:nvPr/>
        </p:nvCxnSpPr>
        <p:spPr>
          <a:xfrm>
            <a:off x="0" y="3154282"/>
            <a:ext cx="9144000" cy="3423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920B725-9EC1-4E26-9F8B-41EEF059B440}"/>
              </a:ext>
            </a:extLst>
          </p:cNvPr>
          <p:cNvSpPr txBox="1"/>
          <p:nvPr/>
        </p:nvSpPr>
        <p:spPr>
          <a:xfrm>
            <a:off x="475787" y="205917"/>
            <a:ext cx="3522134" cy="473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800" b="1" dirty="0">
                <a:cs typeface="B Nazanin" panose="00000400000000000000" pitchFamily="2" charset="-78"/>
              </a:rPr>
              <a:t>earth /</a:t>
            </a:r>
            <a:r>
              <a:rPr lang="en-US" sz="1800" b="1" dirty="0" err="1">
                <a:cs typeface="B Nazanin" panose="00000400000000000000" pitchFamily="2" charset="-78"/>
              </a:rPr>
              <a:t>ɜːθ</a:t>
            </a:r>
            <a:r>
              <a:rPr lang="en-US" sz="1800" b="1" dirty="0">
                <a:cs typeface="B Nazanin" panose="00000400000000000000" pitchFamily="2" charset="-78"/>
              </a:rPr>
              <a:t> $ </a:t>
            </a:r>
            <a:r>
              <a:rPr lang="en-US" sz="1800" b="1" dirty="0" err="1">
                <a:cs typeface="B Nazanin" panose="00000400000000000000" pitchFamily="2" charset="-78"/>
              </a:rPr>
              <a:t>ɜːrθ</a:t>
            </a:r>
            <a:r>
              <a:rPr lang="en-US" sz="1800" b="1" dirty="0">
                <a:cs typeface="B Nazanin" panose="00000400000000000000" pitchFamily="2" charset="-78"/>
              </a:rPr>
              <a:t>/ n</a:t>
            </a:r>
            <a:r>
              <a:rPr lang="fa-IR" sz="1800" b="1" dirty="0">
                <a:cs typeface="B Nazanin" panose="00000400000000000000" pitchFamily="2" charset="-78"/>
              </a:rPr>
              <a:t>کره زمین  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A7D2B4D-30D5-4294-8FE9-64CFA07628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786" y="758869"/>
            <a:ext cx="2204859" cy="2204859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A2D03B5D-FF48-4A6E-AD31-1C99FEA39710}"/>
              </a:ext>
            </a:extLst>
          </p:cNvPr>
          <p:cNvSpPr txBox="1"/>
          <p:nvPr/>
        </p:nvSpPr>
        <p:spPr>
          <a:xfrm>
            <a:off x="5074023" y="141517"/>
            <a:ext cx="4940488" cy="473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800" b="1" dirty="0">
                <a:cs typeface="B Nazanin" panose="00000400000000000000" pitchFamily="2" charset="-78"/>
              </a:rPr>
              <a:t>variation /ˌ</a:t>
            </a:r>
            <a:r>
              <a:rPr lang="en-US" sz="1800" b="1" dirty="0" err="1">
                <a:cs typeface="B Nazanin" panose="00000400000000000000" pitchFamily="2" charset="-78"/>
              </a:rPr>
              <a:t>veriˈeɪʃən</a:t>
            </a:r>
            <a:r>
              <a:rPr lang="en-US" sz="1800" b="1" dirty="0">
                <a:cs typeface="B Nazanin" panose="00000400000000000000" pitchFamily="2" charset="-78"/>
              </a:rPr>
              <a:t>/ n</a:t>
            </a:r>
            <a:r>
              <a:rPr lang="fa-IR" sz="1800" b="1" dirty="0">
                <a:cs typeface="B Nazanin" panose="00000400000000000000" pitchFamily="2" charset="-78"/>
              </a:rPr>
              <a:t>   تفاوت </a:t>
            </a:r>
            <a:endParaRPr lang="en-US" sz="1800" b="1" dirty="0">
              <a:cs typeface="B Nazanin" panose="00000400000000000000" pitchFamily="2" charset="-78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B702B4D-C229-4532-935E-F03BDFCA37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3679" y="1884939"/>
            <a:ext cx="2059427" cy="104939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ACD78B0F-EAEE-43C8-B4BC-6FC31092BBE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4" b="12370"/>
          <a:stretch/>
        </p:blipFill>
        <p:spPr>
          <a:xfrm>
            <a:off x="4434190" y="712259"/>
            <a:ext cx="2456749" cy="1060158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76ADA222-05AE-493E-8D6F-013802D10D84}"/>
              </a:ext>
            </a:extLst>
          </p:cNvPr>
          <p:cNvSpPr txBox="1"/>
          <p:nvPr/>
        </p:nvSpPr>
        <p:spPr>
          <a:xfrm>
            <a:off x="833615" y="3308133"/>
            <a:ext cx="5015552" cy="473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800" b="1" dirty="0">
                <a:cs typeface="B Nazanin" panose="00000400000000000000" pitchFamily="2" charset="-78"/>
              </a:rPr>
              <a:t>language /ˈ</a:t>
            </a:r>
            <a:r>
              <a:rPr lang="en-US" sz="1800" b="1" dirty="0" err="1">
                <a:cs typeface="B Nazanin" panose="00000400000000000000" pitchFamily="2" charset="-78"/>
              </a:rPr>
              <a:t>læŋɡwɪdʒ</a:t>
            </a:r>
            <a:r>
              <a:rPr lang="en-US" sz="1800" b="1" dirty="0">
                <a:cs typeface="B Nazanin" panose="00000400000000000000" pitchFamily="2" charset="-78"/>
              </a:rPr>
              <a:t>/ n</a:t>
            </a:r>
            <a:r>
              <a:rPr lang="fa-IR" sz="1800" b="1" dirty="0">
                <a:cs typeface="B Nazanin" panose="00000400000000000000" pitchFamily="2" charset="-78"/>
              </a:rPr>
              <a:t> زبان 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2FCD2BAD-565B-48A9-84E0-7C066291691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408" y="3968122"/>
            <a:ext cx="3745069" cy="2596679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66E60463-809C-4690-8721-BBD230979B56}"/>
              </a:ext>
            </a:extLst>
          </p:cNvPr>
          <p:cNvSpPr txBox="1"/>
          <p:nvPr/>
        </p:nvSpPr>
        <p:spPr>
          <a:xfrm>
            <a:off x="4677865" y="3462791"/>
            <a:ext cx="5015552" cy="473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a-IR" sz="1800" b="1" dirty="0">
                <a:cs typeface="B Nazanin" panose="00000400000000000000" pitchFamily="2" charset="-78"/>
              </a:rPr>
              <a:t> </a:t>
            </a:r>
            <a:r>
              <a:rPr lang="en-US" sz="1800" b="1" dirty="0">
                <a:cs typeface="B Nazanin" panose="00000400000000000000" pitchFamily="2" charset="-78"/>
              </a:rPr>
              <a:t>knowledge /ˈ</a:t>
            </a:r>
            <a:r>
              <a:rPr lang="en-US" sz="1800" b="1" dirty="0" err="1">
                <a:cs typeface="B Nazanin" panose="00000400000000000000" pitchFamily="2" charset="-78"/>
              </a:rPr>
              <a:t>nɑːlɪdʒ</a:t>
            </a:r>
            <a:r>
              <a:rPr lang="en-US" sz="1800" b="1" dirty="0">
                <a:cs typeface="B Nazanin" panose="00000400000000000000" pitchFamily="2" charset="-78"/>
              </a:rPr>
              <a:t>/ n</a:t>
            </a:r>
            <a:r>
              <a:rPr lang="fa-IR" sz="1800" b="1" dirty="0">
                <a:cs typeface="B Nazanin" panose="00000400000000000000" pitchFamily="2" charset="-78"/>
              </a:rPr>
              <a:t> </a:t>
            </a:r>
            <a:r>
              <a:rPr lang="en-US" sz="1800" b="1" dirty="0">
                <a:cs typeface="B Nazanin" panose="00000400000000000000" pitchFamily="2" charset="-78"/>
              </a:rPr>
              <a:t> </a:t>
            </a:r>
            <a:r>
              <a:rPr lang="fa-IR" sz="1800" b="1" dirty="0">
                <a:cs typeface="B Nazanin" panose="00000400000000000000" pitchFamily="2" charset="-78"/>
              </a:rPr>
              <a:t>دانش اطلاعات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2AFC799C-94D6-472F-BC9F-3030269AC58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3998" y="4092712"/>
            <a:ext cx="3745071" cy="2472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786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571480"/>
            <a:ext cx="4357718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4988485" y="346979"/>
            <a:ext cx="2571768" cy="2428892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We made from water every living thing</a:t>
            </a:r>
            <a:endParaRPr lang="fa-IR" sz="3200" b="1" dirty="0">
              <a:solidFill>
                <a:schemeClr val="tx1"/>
              </a:solidFill>
            </a:endParaRPr>
          </a:p>
        </p:txBody>
      </p:sp>
      <p:sp>
        <p:nvSpPr>
          <p:cNvPr id="9" name="Up Arrow Callout 8"/>
          <p:cNvSpPr/>
          <p:nvPr/>
        </p:nvSpPr>
        <p:spPr>
          <a:xfrm>
            <a:off x="5580112" y="2857496"/>
            <a:ext cx="2428892" cy="1500198"/>
          </a:xfrm>
          <a:prstGeom prst="upArrowCallou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>
                <a:solidFill>
                  <a:schemeClr val="tx1"/>
                </a:solidFill>
                <a:cs typeface="B Nazanin" panose="00000400000000000000" pitchFamily="2" charset="-78"/>
              </a:rPr>
              <a:t>وَجَعَلْنَا مِنَ الْمَاءِ كُلَّ شَيْءٍ حَيٍّ</a:t>
            </a:r>
          </a:p>
        </p:txBody>
      </p:sp>
      <p:sp>
        <p:nvSpPr>
          <p:cNvPr id="11" name="Up Arrow Callout 10"/>
          <p:cNvSpPr/>
          <p:nvPr/>
        </p:nvSpPr>
        <p:spPr>
          <a:xfrm>
            <a:off x="6215074" y="4509120"/>
            <a:ext cx="2428892" cy="1500198"/>
          </a:xfrm>
          <a:prstGeom prst="upArrowCallou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b="1" dirty="0">
                <a:solidFill>
                  <a:schemeClr val="tx1"/>
                </a:solidFill>
                <a:cs typeface="B Nazanin" panose="00000400000000000000" pitchFamily="2" charset="-78"/>
              </a:rPr>
              <a:t>هر چیز زنده ای را از آب قرار دادیم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BE97D1-15C9-45E8-8161-9A7DD168664C}"/>
              </a:ext>
            </a:extLst>
          </p:cNvPr>
          <p:cNvSpPr txBox="1"/>
          <p:nvPr/>
        </p:nvSpPr>
        <p:spPr>
          <a:xfrm>
            <a:off x="7690986" y="428604"/>
            <a:ext cx="12735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cs typeface="B Nazanin" panose="00000400000000000000" pitchFamily="2" charset="-78"/>
              </a:rPr>
              <a:t>Made is the past form of verb make</a:t>
            </a:r>
          </a:p>
          <a:p>
            <a:r>
              <a:rPr lang="fa-IR" b="1" dirty="0">
                <a:cs typeface="B Nazanin" panose="00000400000000000000" pitchFamily="2" charset="-78"/>
              </a:rPr>
              <a:t>ساختن</a:t>
            </a:r>
            <a:endParaRPr lang="en-US" b="1" dirty="0">
              <a:cs typeface="B Nazanin" panose="00000400000000000000" pitchFamily="2" charset="-78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BF95D1B-322C-444B-BF9E-4BE5C2291FD8}"/>
              </a:ext>
            </a:extLst>
          </p:cNvPr>
          <p:cNvCxnSpPr/>
          <p:nvPr/>
        </p:nvCxnSpPr>
        <p:spPr>
          <a:xfrm>
            <a:off x="7236296" y="836712"/>
            <a:ext cx="45469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DA2428F4-2877-4867-B6E3-5A019F987703}"/>
              </a:ext>
            </a:extLst>
          </p:cNvPr>
          <p:cNvSpPr/>
          <p:nvPr/>
        </p:nvSpPr>
        <p:spPr>
          <a:xfrm>
            <a:off x="6084168" y="571480"/>
            <a:ext cx="1008112" cy="553264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2">
            <a:extLst>
              <a:ext uri="{FF2B5EF4-FFF2-40B4-BE49-F238E27FC236}">
                <a16:creationId xmlns:a16="http://schemas.microsoft.com/office/drawing/2014/main" id="{3BB07753-CD71-4B0A-BA1F-0ED232344706}"/>
              </a:ext>
            </a:extLst>
          </p:cNvPr>
          <p:cNvSpPr/>
          <p:nvPr/>
        </p:nvSpPr>
        <p:spPr>
          <a:xfrm>
            <a:off x="447538" y="404663"/>
            <a:ext cx="8280920" cy="1944217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save /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seɪv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/ n, v </a:t>
            </a:r>
            <a:r>
              <a:rPr lang="fa-IR" sz="2000" b="1" dirty="0">
                <a:solidFill>
                  <a:srgbClr val="00206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نجات، نجات دادن، ذخیره کردن، پس انداز کردن</a:t>
            </a:r>
          </a:p>
          <a:p>
            <a:pPr algn="ctr"/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Save</a:t>
            </a:r>
            <a:r>
              <a:rPr lang="fa-IR" sz="2000" b="1" dirty="0">
                <a:solidFill>
                  <a:srgbClr val="00206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)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v)  = protect</a:t>
            </a:r>
            <a:endParaRPr lang="fa-IR" sz="2000" b="1" dirty="0">
              <a:solidFill>
                <a:srgbClr val="00206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ctr"/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Make safe from danger or harm   </a:t>
            </a:r>
          </a:p>
          <a:p>
            <a:pPr algn="ctr"/>
            <a:r>
              <a:rPr lang="fa-IR" sz="2000" b="1" dirty="0">
                <a:solidFill>
                  <a:srgbClr val="00206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حفظ کردن – ایمن نگه داشتن از خطر یا آسیب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lang="en-US" sz="800" b="1" dirty="0">
              <a:solidFill>
                <a:srgbClr val="00206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86736C6E-79B3-4FE3-A83E-40A1B62649CD}"/>
              </a:ext>
            </a:extLst>
          </p:cNvPr>
          <p:cNvSpPr/>
          <p:nvPr/>
        </p:nvSpPr>
        <p:spPr>
          <a:xfrm>
            <a:off x="447538" y="2564903"/>
            <a:ext cx="8496944" cy="1656183"/>
          </a:xfrm>
          <a:prstGeom prst="roundRect">
            <a:avLst/>
          </a:prstGeom>
          <a:solidFill>
            <a:srgbClr val="CEF4A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>
                <a:solidFill>
                  <a:srgbClr val="00206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Nature /ˈ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neɪtʃər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/</a:t>
            </a:r>
            <a:r>
              <a:rPr lang="fa-IR" sz="2800" b="1" dirty="0">
                <a:solidFill>
                  <a:srgbClr val="00206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(n)= </a:t>
            </a:r>
            <a:r>
              <a:rPr lang="fa-IR" sz="2800" b="1" dirty="0">
                <a:solidFill>
                  <a:srgbClr val="00206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طبیعت</a:t>
            </a:r>
          </a:p>
          <a:p>
            <a:pPr algn="ctr"/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Natural (adj) </a:t>
            </a:r>
            <a:r>
              <a:rPr lang="fa-IR" sz="2800" b="1" dirty="0">
                <a:solidFill>
                  <a:srgbClr val="00206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طبیعی</a:t>
            </a:r>
          </a:p>
          <a:p>
            <a:pPr algn="ctr"/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Naturally (adv) </a:t>
            </a:r>
            <a:r>
              <a:rPr lang="fa-IR" sz="2800" b="1" dirty="0">
                <a:solidFill>
                  <a:srgbClr val="00206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به طور طبیعی </a:t>
            </a:r>
            <a:endParaRPr lang="en-US" sz="1000" b="1" dirty="0">
              <a:solidFill>
                <a:srgbClr val="00206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9" name="Rounded Rectangle 6">
            <a:extLst>
              <a:ext uri="{FF2B5EF4-FFF2-40B4-BE49-F238E27FC236}">
                <a16:creationId xmlns:a16="http://schemas.microsoft.com/office/drawing/2014/main" id="{4E7418A2-61CE-47D7-A400-1007C59CCF98}"/>
              </a:ext>
            </a:extLst>
          </p:cNvPr>
          <p:cNvSpPr/>
          <p:nvPr/>
        </p:nvSpPr>
        <p:spPr>
          <a:xfrm>
            <a:off x="447538" y="4384104"/>
            <a:ext cx="8496944" cy="242089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living</a:t>
            </a:r>
            <a:r>
              <a:rPr lang="fa-IR" sz="2400" b="1" dirty="0">
                <a:solidFill>
                  <a:srgbClr val="00206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B Nazanin" panose="00000400000000000000" pitchFamily="2" charset="-78"/>
                <a:sym typeface="Wingdings" panose="05000000000000000000" pitchFamily="2" charset="2"/>
              </a:rPr>
              <a:t>(adj) : people , animal , and plants are living things</a:t>
            </a:r>
            <a:endParaRPr lang="fa-IR" sz="2400" b="1" dirty="0">
              <a:solidFill>
                <a:srgbClr val="002060"/>
              </a:solidFill>
              <a:latin typeface="Times New Roman" panose="02020603050405020304" pitchFamily="18" charset="0"/>
              <a:cs typeface="B Nazanin" panose="00000400000000000000" pitchFamily="2" charset="-78"/>
              <a:sym typeface="Wingdings" panose="05000000000000000000" pitchFamily="2" charset="2"/>
            </a:endParaRPr>
          </a:p>
          <a:p>
            <a:pPr algn="ctr"/>
            <a:endParaRPr lang="fa-IR" sz="2400" b="1" dirty="0">
              <a:solidFill>
                <a:srgbClr val="002060"/>
              </a:solidFill>
              <a:latin typeface="Times New Roman" panose="02020603050405020304" pitchFamily="18" charset="0"/>
              <a:cs typeface="B Nazanin" panose="00000400000000000000" pitchFamily="2" charset="-78"/>
              <a:sym typeface="Wingdings" panose="05000000000000000000" pitchFamily="2" charset="2"/>
            </a:endParaRPr>
          </a:p>
          <a:p>
            <a:pPr algn="ctr"/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B Nazanin" panose="00000400000000000000" pitchFamily="2" charset="-78"/>
                <a:sym typeface="Wingdings" panose="05000000000000000000" pitchFamily="2" charset="2"/>
              </a:rPr>
              <a:t>living thing/ˈ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B Nazanin" panose="00000400000000000000" pitchFamily="2" charset="-78"/>
                <a:sym typeface="Wingdings" panose="05000000000000000000" pitchFamily="2" charset="2"/>
              </a:rPr>
              <a:t>lɪvɪŋ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B Nazanin" panose="00000400000000000000" pitchFamily="2" charset="-78"/>
                <a:sym typeface="Wingdings" panose="05000000000000000000" pitchFamily="2" charset="2"/>
              </a:rPr>
              <a:t> </a:t>
            </a:r>
            <a:r>
              <a:rPr lang="el-GR" sz="2400" b="1" dirty="0">
                <a:solidFill>
                  <a:srgbClr val="002060"/>
                </a:solidFill>
                <a:latin typeface="Times New Roman" panose="02020603050405020304" pitchFamily="18" charset="0"/>
                <a:cs typeface="B Nazanin" panose="00000400000000000000" pitchFamily="2" charset="-78"/>
                <a:sym typeface="Wingdings" panose="05000000000000000000" pitchFamily="2" charset="2"/>
              </a:rPr>
              <a:t>θ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B Nazanin" panose="00000400000000000000" pitchFamily="2" charset="-78"/>
                <a:sym typeface="Wingdings" panose="05000000000000000000" pitchFamily="2" charset="2"/>
              </a:rPr>
              <a:t>ɪŋ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B Nazanin" panose="00000400000000000000" pitchFamily="2" charset="-78"/>
                <a:sym typeface="Wingdings" panose="05000000000000000000" pitchFamily="2" charset="2"/>
              </a:rPr>
              <a:t>/ n</a:t>
            </a:r>
            <a:r>
              <a:rPr lang="fa-IR" sz="2400" b="1" dirty="0">
                <a:solidFill>
                  <a:srgbClr val="002060"/>
                </a:solidFill>
                <a:latin typeface="Times New Roman" panose="02020603050405020304" pitchFamily="18" charset="0"/>
                <a:cs typeface="B Nazanin" panose="00000400000000000000" pitchFamily="2" charset="-78"/>
                <a:sym typeface="Wingdings" panose="05000000000000000000" pitchFamily="2" charset="2"/>
              </a:rPr>
              <a:t>موجود زنده</a:t>
            </a:r>
          </a:p>
          <a:p>
            <a:pPr algn="ctr"/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B Nazanin" panose="00000400000000000000" pitchFamily="2" charset="-78"/>
                <a:sym typeface="Wingdings" panose="05000000000000000000" pitchFamily="2" charset="2"/>
              </a:rPr>
              <a:t>Live (v) = </a:t>
            </a:r>
            <a:r>
              <a:rPr lang="fa-IR" sz="2400" b="1" dirty="0">
                <a:solidFill>
                  <a:srgbClr val="002060"/>
                </a:solidFill>
                <a:latin typeface="Times New Roman" panose="02020603050405020304" pitchFamily="18" charset="0"/>
                <a:cs typeface="B Nazanin" panose="00000400000000000000" pitchFamily="2" charset="-78"/>
                <a:sym typeface="Wingdings" panose="05000000000000000000" pitchFamily="2" charset="2"/>
              </a:rPr>
              <a:t>زندگی کردن</a:t>
            </a:r>
          </a:p>
          <a:p>
            <a:pPr algn="ctr"/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B Nazanin" panose="00000400000000000000" pitchFamily="2" charset="-78"/>
                <a:sym typeface="Wingdings" panose="05000000000000000000" pitchFamily="2" charset="2"/>
              </a:rPr>
              <a:t>Live(adj) = </a:t>
            </a:r>
            <a:r>
              <a:rPr lang="fa-IR" sz="2400" b="1" dirty="0">
                <a:solidFill>
                  <a:srgbClr val="002060"/>
                </a:solidFill>
                <a:latin typeface="Times New Roman" panose="02020603050405020304" pitchFamily="18" charset="0"/>
                <a:cs typeface="B Nazanin" panose="00000400000000000000" pitchFamily="2" charset="-78"/>
                <a:sym typeface="Wingdings" panose="05000000000000000000" pitchFamily="2" charset="2"/>
              </a:rPr>
              <a:t>زنده</a:t>
            </a:r>
          </a:p>
          <a:p>
            <a:pPr algn="ctr"/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B Nazanin" panose="00000400000000000000" pitchFamily="2" charset="-78"/>
                <a:sym typeface="Wingdings" panose="05000000000000000000" pitchFamily="2" charset="2"/>
              </a:rPr>
              <a:t>Life ( n) = </a:t>
            </a:r>
            <a:r>
              <a:rPr lang="fa-IR" sz="2400" b="1" dirty="0">
                <a:solidFill>
                  <a:srgbClr val="002060"/>
                </a:solidFill>
                <a:latin typeface="Times New Roman" panose="02020603050405020304" pitchFamily="18" charset="0"/>
                <a:cs typeface="B Nazanin" panose="00000400000000000000" pitchFamily="2" charset="-78"/>
                <a:sym typeface="Wingdings" panose="05000000000000000000" pitchFamily="2" charset="2"/>
              </a:rPr>
              <a:t>زندگی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55641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4054825</TotalTime>
  <Words>378</Words>
  <Application>Microsoft Office PowerPoint</Application>
  <PresentationFormat>On-screen Show (4:3)</PresentationFormat>
  <Paragraphs>48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</vt:lpstr>
      <vt:lpstr>Calibri</vt:lpstr>
      <vt:lpstr>Times New Roman</vt:lpstr>
      <vt:lpstr>Office Theme</vt:lpstr>
      <vt:lpstr>PowerPoint Presentation</vt:lpstr>
      <vt:lpstr>پایه دهمی های عزیزم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parsa</cp:lastModifiedBy>
  <cp:revision>300</cp:revision>
  <dcterms:created xsi:type="dcterms:W3CDTF">2013-08-21T19:17:07Z</dcterms:created>
  <dcterms:modified xsi:type="dcterms:W3CDTF">2023-02-12T06:40:57Z</dcterms:modified>
</cp:coreProperties>
</file>