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embedTrueTypeFonts="1" saveSubsetFonts="1">
  <p:sldMasterIdLst>
    <p:sldMasterId id="2147483657" r:id="rId1"/>
  </p:sld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embeddedFontLst>
    <p:embeddedFont>
      <p:font typeface="B Titr" panose="00000700000000000000" pitchFamily="2" charset="-78"/>
      <p:bold r:id="rId6"/>
    </p:embeddedFont>
    <p:embeddedFont>
      <p:font typeface="B Homa" panose="00000400000000000000" pitchFamily="2" charset="-78"/>
      <p:regular r:id="rId7"/>
    </p:embeddedFont>
  </p:embeddedFontLst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189" autoAdjust="0"/>
    <p:restoredTop sz="94660"/>
  </p:normalViewPr>
  <p:slideViewPr>
    <p:cSldViewPr>
      <p:cViewPr varScale="1">
        <p:scale>
          <a:sx n="121" d="100"/>
          <a:sy n="121" d="100"/>
        </p:scale>
        <p:origin x="9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a-IR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fa-IR" altLang="fa-IR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fa-IR" altLang="fa-IR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fa-IR" altLang="fa-IR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fa-IR" altLang="fa-IR"/>
                </a:p>
              </p:txBody>
            </p:sp>
          </p:grpSp>
        </p:grpSp>
      </p:grpSp>
      <p:sp>
        <p:nvSpPr>
          <p:cNvPr id="1337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fa-IR" noProof="0" smtClean="0"/>
              <a:t>Click to edit Master title style</a:t>
            </a:r>
          </a:p>
        </p:txBody>
      </p:sp>
      <p:sp>
        <p:nvSpPr>
          <p:cNvPr id="1337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fa-IR" noProof="0" smtClean="0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67F6BF-C8E6-4C2A-908C-54B20AD2DA6F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5138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02E00-626E-4485-A1DC-973F0FA59C85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40232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1F573-8997-481D-9CF6-DD6F9BF3CF30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04691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D5410-E67B-4C1E-BCD1-6FF0DBF2466A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35029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973AF-C862-4748-9D8D-A05227A2ADD0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82057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06DC8-D0F8-46BC-85C1-3006328D6381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52280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48F32-C1B5-404B-B6D6-65791D7FBA8C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33518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23D7A-8FBC-4547-9A64-A623F8756EE6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107844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CB5F3-6C4D-4EE6-BCF7-6C3FEBCB55E0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30796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5DC2F-AADE-4989-8408-DFF1587AFE13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4621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4865D-51FC-4E5E-94D2-E735551A73DC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76378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>
              <a:defRPr/>
            </a:pPr>
            <a:endParaRPr lang="fa-IR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a-IR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229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29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29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29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29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29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0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0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0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0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0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230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0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0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0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1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1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1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1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1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1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1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1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232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2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2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232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2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2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2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2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3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3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233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3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3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3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3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3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3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4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  <p:sp>
            <p:nvSpPr>
              <p:cNvPr id="1234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fa-IR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a-IR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fa-IR" altLang="fa-IR"/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fa-IR" altLang="fa-IR"/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fa-IR" altLang="fa-IR"/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fa-IR" altLang="fa-IR"/>
                </a:p>
              </p:txBody>
            </p:sp>
          </p:grpSp>
        </p:grpSp>
      </p:grpSp>
      <p:sp>
        <p:nvSpPr>
          <p:cNvPr id="1235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title style</a:t>
            </a:r>
          </a:p>
        </p:txBody>
      </p:sp>
      <p:sp>
        <p:nvSpPr>
          <p:cNvPr id="1235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text styles</a:t>
            </a:r>
          </a:p>
          <a:p>
            <a:pPr lvl="1"/>
            <a:r>
              <a:rPr lang="en-US" altLang="fa-IR" smtClean="0"/>
              <a:t>Second level</a:t>
            </a:r>
          </a:p>
          <a:p>
            <a:pPr lvl="2"/>
            <a:r>
              <a:rPr lang="en-US" altLang="fa-IR" smtClean="0"/>
              <a:t>Third level</a:t>
            </a:r>
          </a:p>
          <a:p>
            <a:pPr lvl="3"/>
            <a:r>
              <a:rPr lang="en-US" altLang="fa-IR" smtClean="0"/>
              <a:t>Fourth level</a:t>
            </a:r>
          </a:p>
          <a:p>
            <a:pPr lvl="4"/>
            <a:r>
              <a:rPr lang="en-US" altLang="fa-IR" smtClean="0"/>
              <a:t>Fifth level</a:t>
            </a:r>
          </a:p>
        </p:txBody>
      </p:sp>
      <p:sp>
        <p:nvSpPr>
          <p:cNvPr id="1235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1235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1235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AAD36A3-931D-42C0-9F6C-36D19028DC78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990600"/>
            <a:ext cx="6400800" cy="4495800"/>
          </a:xfrm>
        </p:spPr>
        <p:txBody>
          <a:bodyPr/>
          <a:lstStyle/>
          <a:p>
            <a:pPr eaLnBrk="1" hangingPunct="1">
              <a:defRPr/>
            </a:pPr>
            <a:endParaRPr lang="en-US" altLang="fa-IR" smtClean="0"/>
          </a:p>
        </p:txBody>
      </p:sp>
      <p:pic>
        <p:nvPicPr>
          <p:cNvPr id="3075" name="Picture 4" descr="Besm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fa-IR" altLang="fa-IR" sz="4000" dirty="0" smtClean="0">
                <a:solidFill>
                  <a:schemeClr val="hlink"/>
                </a:solidFill>
                <a:cs typeface="B Homa" panose="00000400000000000000" pitchFamily="2" charset="-78"/>
              </a:rPr>
              <a:t>موضوع: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fa-IR" altLang="fa-IR" sz="4000" b="1" dirty="0" smtClean="0">
                <a:effectLst/>
                <a:cs typeface="B Titr" panose="00000700000000000000" pitchFamily="2" charset="-78"/>
              </a:rPr>
              <a:t>هـوش مصنـوعـی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fa-IR" altLang="fa-IR" sz="4000" b="1" dirty="0" smtClean="0">
              <a:effectLst/>
              <a:cs typeface="B Titr" panose="00000700000000000000" pitchFamily="2" charset="-78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fa-IR" altLang="fa-IR" sz="4000" dirty="0" smtClean="0">
                <a:solidFill>
                  <a:schemeClr val="hlink"/>
                </a:solidFill>
                <a:cs typeface="B Homa" panose="00000400000000000000" pitchFamily="2" charset="-78"/>
              </a:rPr>
              <a:t>استادمربوطه: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fa-IR" altLang="fa-IR" sz="4000" dirty="0" smtClean="0">
              <a:solidFill>
                <a:schemeClr val="hlink"/>
              </a:solidFill>
              <a:cs typeface="B Homa" panose="00000400000000000000" pitchFamily="2" charset="-78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fa-IR" altLang="fa-IR" sz="4000" dirty="0" smtClean="0">
              <a:solidFill>
                <a:schemeClr val="hlink"/>
              </a:solidFill>
              <a:cs typeface="B Homa" panose="00000400000000000000" pitchFamily="2" charset="-78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fa-IR" altLang="fa-IR" sz="4000" dirty="0" smtClean="0">
                <a:solidFill>
                  <a:schemeClr val="hlink"/>
                </a:solidFill>
                <a:cs typeface="B Homa" panose="00000400000000000000" pitchFamily="2" charset="-78"/>
              </a:rPr>
              <a:t>تهیه کننده: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altLang="fa-IR" dirty="0" smtClean="0">
                <a:solidFill>
                  <a:schemeClr val="hlink"/>
                </a:solidFill>
                <a:cs typeface="B Titr" panose="00000700000000000000" pitchFamily="2" charset="-78"/>
              </a:rPr>
              <a:t>تعریف و طبیعت هوش مصنوعی :</a:t>
            </a:r>
            <a:endParaRPr lang="en-US" altLang="fa-IR" dirty="0" smtClean="0">
              <a:solidFill>
                <a:schemeClr val="hlink"/>
              </a:solidFill>
              <a:cs typeface="B Titr" panose="00000700000000000000" pitchFamily="2" charset="-78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altLang="fa-IR" dirty="0" smtClean="0">
                <a:cs typeface="B Homa" panose="00000400000000000000" pitchFamily="2" charset="-78"/>
              </a:rPr>
              <a:t>هنوز تعریف دقیقی که مورد قبول همهٔ دانشمندان این علم باشد برای هوش مصنوعی ارائه نشده</a:t>
            </a:r>
            <a:r>
              <a:rPr lang="fa-IR" altLang="fa-IR" dirty="0" smtClean="0"/>
              <a:t>‌</a:t>
            </a:r>
            <a:r>
              <a:rPr lang="fa-IR" altLang="fa-IR" dirty="0" smtClean="0">
                <a:cs typeface="B Homa" panose="00000400000000000000" pitchFamily="2" charset="-78"/>
              </a:rPr>
              <a:t>است، و این امر، به هیچ وجه مایهٔ تعجّب نیست. چرا که مقولهٔ مادر و اساسی</a:t>
            </a:r>
            <a:r>
              <a:rPr lang="fa-IR" altLang="fa-IR" dirty="0" smtClean="0"/>
              <a:t>‌</a:t>
            </a:r>
            <a:r>
              <a:rPr lang="fa-IR" altLang="fa-IR" dirty="0" smtClean="0">
                <a:cs typeface="B Homa" panose="00000400000000000000" pitchFamily="2" charset="-78"/>
              </a:rPr>
              <a:t>تر از آن، یعنی خود هوش هم هنوز بطور همه</a:t>
            </a:r>
            <a:r>
              <a:rPr lang="fa-IR" altLang="fa-IR" dirty="0" smtClean="0"/>
              <a:t>‌</a:t>
            </a:r>
            <a:r>
              <a:rPr lang="fa-IR" altLang="fa-IR" dirty="0" smtClean="0">
                <a:cs typeface="B Homa" panose="00000400000000000000" pitchFamily="2" charset="-78"/>
              </a:rPr>
              <a:t>جانبه و فراگیر تن به تعریف نداده</a:t>
            </a:r>
            <a:r>
              <a:rPr lang="fa-IR" altLang="fa-IR" dirty="0" smtClean="0"/>
              <a:t>‌</a:t>
            </a:r>
            <a:r>
              <a:rPr lang="fa-IR" altLang="fa-IR" dirty="0" smtClean="0">
                <a:cs typeface="B Homa" panose="00000400000000000000" pitchFamily="2" charset="-78"/>
              </a:rPr>
              <a:t>است. در واقع، می</a:t>
            </a:r>
            <a:r>
              <a:rPr lang="fa-IR" altLang="fa-IR" dirty="0" smtClean="0"/>
              <a:t>‌</a:t>
            </a:r>
            <a:r>
              <a:rPr lang="fa-IR" altLang="fa-IR" dirty="0" smtClean="0">
                <a:cs typeface="B Homa" panose="00000400000000000000" pitchFamily="2" charset="-78"/>
              </a:rPr>
              <a:t>توان نسل</a:t>
            </a:r>
            <a:r>
              <a:rPr lang="fa-IR" altLang="fa-IR" dirty="0" smtClean="0"/>
              <a:t>‌</a:t>
            </a:r>
            <a:r>
              <a:rPr lang="fa-IR" altLang="fa-IR" dirty="0" smtClean="0">
                <a:cs typeface="B Homa" panose="00000400000000000000" pitchFamily="2" charset="-78"/>
              </a:rPr>
              <a:t>هایی از دانشمندان را سراغ گرفت که تمام دوران زندگی خود را صرف مطالعه و تلاش در راه یافتن جوابی به این سؤال عمده نموده</a:t>
            </a:r>
            <a:r>
              <a:rPr lang="fa-IR" altLang="fa-IR" dirty="0" smtClean="0"/>
              <a:t>‌</a:t>
            </a:r>
            <a:r>
              <a:rPr lang="fa-IR" altLang="fa-IR" dirty="0" smtClean="0">
                <a:cs typeface="B Homa" panose="00000400000000000000" pitchFamily="2" charset="-78"/>
              </a:rPr>
              <a:t>اند که:</a:t>
            </a:r>
            <a:r>
              <a:rPr lang="fa-IR" altLang="fa-IR" dirty="0" smtClean="0"/>
              <a:t> </a:t>
            </a:r>
            <a:endParaRPr lang="en-US" altLang="fa-I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altLang="fa-IR" dirty="0" smtClean="0">
                <a:solidFill>
                  <a:schemeClr val="hlink"/>
                </a:solidFill>
                <a:cs typeface="B Titr" panose="00000700000000000000" pitchFamily="2" charset="-78"/>
              </a:rPr>
              <a:t>هوش چیست؟</a:t>
            </a:r>
            <a:endParaRPr lang="en-US" altLang="fa-IR" dirty="0" smtClean="0">
              <a:solidFill>
                <a:schemeClr val="hlink"/>
              </a:solidFill>
              <a:cs typeface="B Titr" panose="00000700000000000000" pitchFamily="2" charset="-7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fa-IR" altLang="fa-IR" smtClean="0">
                <a:cs typeface="B Homa" panose="00000400000000000000" pitchFamily="2" charset="-78"/>
              </a:rPr>
              <a:t>اکثر تعریف</a:t>
            </a:r>
            <a:r>
              <a:rPr lang="fa-IR" altLang="fa-IR" smtClean="0"/>
              <a:t>‌</a:t>
            </a:r>
            <a:r>
              <a:rPr lang="fa-IR" altLang="fa-IR" smtClean="0">
                <a:cs typeface="B Homa" panose="00000400000000000000" pitchFamily="2" charset="-78"/>
              </a:rPr>
              <a:t>هایی که در این زمینه ارایه شده</a:t>
            </a:r>
            <a:r>
              <a:rPr lang="fa-IR" altLang="fa-IR" smtClean="0"/>
              <a:t>‌</a:t>
            </a:r>
            <a:r>
              <a:rPr lang="fa-IR" altLang="fa-IR" smtClean="0">
                <a:cs typeface="B Homa" panose="00000400000000000000" pitchFamily="2" charset="-78"/>
              </a:rPr>
              <a:t>اند بر پایه یکی از ۴ باور زیر قرار می</a:t>
            </a:r>
            <a:r>
              <a:rPr lang="fa-IR" altLang="fa-IR" smtClean="0"/>
              <a:t>‌</a:t>
            </a:r>
            <a:r>
              <a:rPr lang="fa-IR" altLang="fa-IR" smtClean="0">
                <a:cs typeface="B Homa" panose="00000400000000000000" pitchFamily="2" charset="-78"/>
              </a:rPr>
              <a:t>گیرند: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fa-IR" altLang="fa-IR" smtClean="0">
              <a:cs typeface="B Homa" panose="00000400000000000000" pitchFamily="2" charset="-78"/>
            </a:endParaRP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fa-IR" altLang="fa-IR" smtClean="0">
                <a:cs typeface="B Homa" panose="00000400000000000000" pitchFamily="2" charset="-78"/>
              </a:rPr>
              <a:t>سیستم</a:t>
            </a:r>
            <a:r>
              <a:rPr lang="fa-IR" altLang="fa-IR" smtClean="0"/>
              <a:t>‌</a:t>
            </a:r>
            <a:r>
              <a:rPr lang="fa-IR" altLang="fa-IR" smtClean="0">
                <a:cs typeface="B Homa" panose="00000400000000000000" pitchFamily="2" charset="-78"/>
              </a:rPr>
              <a:t>هایی که به طور منطقی فکر می</a:t>
            </a:r>
            <a:r>
              <a:rPr lang="fa-IR" altLang="fa-IR" smtClean="0"/>
              <a:t>‌</a:t>
            </a:r>
            <a:r>
              <a:rPr lang="fa-IR" altLang="fa-IR" smtClean="0">
                <a:cs typeface="B Homa" panose="00000400000000000000" pitchFamily="2" charset="-78"/>
              </a:rPr>
              <a:t>کنند 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fa-IR" altLang="fa-IR" smtClean="0">
                <a:cs typeface="B Homa" panose="00000400000000000000" pitchFamily="2" charset="-78"/>
              </a:rPr>
              <a:t>سیستم</a:t>
            </a:r>
            <a:r>
              <a:rPr lang="fa-IR" altLang="fa-IR" smtClean="0"/>
              <a:t>‌</a:t>
            </a:r>
            <a:r>
              <a:rPr lang="fa-IR" altLang="fa-IR" smtClean="0">
                <a:cs typeface="B Homa" panose="00000400000000000000" pitchFamily="2" charset="-78"/>
              </a:rPr>
              <a:t>هایی که به طور منطقی عمل می</a:t>
            </a:r>
            <a:r>
              <a:rPr lang="fa-IR" altLang="fa-IR" smtClean="0"/>
              <a:t>‌</a:t>
            </a:r>
            <a:r>
              <a:rPr lang="fa-IR" altLang="fa-IR" smtClean="0">
                <a:cs typeface="B Homa" panose="00000400000000000000" pitchFamily="2" charset="-78"/>
              </a:rPr>
              <a:t>کنند 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fa-IR" altLang="fa-IR" smtClean="0">
                <a:cs typeface="B Homa" panose="00000400000000000000" pitchFamily="2" charset="-78"/>
              </a:rPr>
              <a:t>سیستم</a:t>
            </a:r>
            <a:r>
              <a:rPr lang="fa-IR" altLang="fa-IR" smtClean="0"/>
              <a:t>‌</a:t>
            </a:r>
            <a:r>
              <a:rPr lang="fa-IR" altLang="fa-IR" smtClean="0">
                <a:cs typeface="B Homa" panose="00000400000000000000" pitchFamily="2" charset="-78"/>
              </a:rPr>
              <a:t>هایی که مانند انسان فکر می</a:t>
            </a:r>
            <a:r>
              <a:rPr lang="fa-IR" altLang="fa-IR" smtClean="0"/>
              <a:t>‌</a:t>
            </a:r>
            <a:r>
              <a:rPr lang="fa-IR" altLang="fa-IR" smtClean="0">
                <a:cs typeface="B Homa" panose="00000400000000000000" pitchFamily="2" charset="-78"/>
              </a:rPr>
              <a:t>کنند 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fa-IR" altLang="fa-IR" smtClean="0">
                <a:cs typeface="B Homa" panose="00000400000000000000" pitchFamily="2" charset="-78"/>
              </a:rPr>
              <a:t>سیستم</a:t>
            </a:r>
            <a:r>
              <a:rPr lang="fa-IR" altLang="fa-IR" smtClean="0"/>
              <a:t>‌</a:t>
            </a:r>
            <a:r>
              <a:rPr lang="fa-IR" altLang="fa-IR" smtClean="0">
                <a:cs typeface="B Homa" panose="00000400000000000000" pitchFamily="2" charset="-78"/>
              </a:rPr>
              <a:t>هایی که مانند انسان عمل می</a:t>
            </a:r>
            <a:r>
              <a:rPr lang="fa-IR" altLang="fa-IR" smtClean="0"/>
              <a:t>‌</a:t>
            </a:r>
            <a:r>
              <a:rPr lang="fa-IR" altLang="fa-IR" smtClean="0">
                <a:cs typeface="B Homa" panose="00000400000000000000" pitchFamily="2" charset="-78"/>
              </a:rPr>
              <a:t>کنند(مرجع۱) </a:t>
            </a:r>
            <a:endParaRPr lang="en-US" altLang="fa-IR" smtClean="0">
              <a:cs typeface="B Homa" panose="00000400000000000000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206</TotalTime>
  <Words>145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Wingdings</vt:lpstr>
      <vt:lpstr>Arial</vt:lpstr>
      <vt:lpstr>B Titr</vt:lpstr>
      <vt:lpstr>B Homa</vt:lpstr>
      <vt:lpstr>Ripple</vt:lpstr>
      <vt:lpstr>PowerPoint Presentation</vt:lpstr>
      <vt:lpstr>PowerPoint Presentation</vt:lpstr>
      <vt:lpstr>تعریف و طبیعت هوش مصنوعی :</vt:lpstr>
      <vt:lpstr>هوش چیست؟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server</dc:creator>
  <cp:lastModifiedBy>orkideh</cp:lastModifiedBy>
  <cp:revision>29</cp:revision>
  <dcterms:created xsi:type="dcterms:W3CDTF">2009-10-19T09:41:18Z</dcterms:created>
  <dcterms:modified xsi:type="dcterms:W3CDTF">2023-08-10T15:10:35Z</dcterms:modified>
</cp:coreProperties>
</file>