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  <p:sldMasterId id="2147483735" r:id="rId2"/>
  </p:sldMasterIdLst>
  <p:notesMasterIdLst>
    <p:notesMasterId r:id="rId48"/>
  </p:notesMasterIdLst>
  <p:sldIdLst>
    <p:sldId id="948" r:id="rId3"/>
    <p:sldId id="1666" r:id="rId4"/>
    <p:sldId id="1667" r:id="rId5"/>
    <p:sldId id="1927" r:id="rId6"/>
    <p:sldId id="1897" r:id="rId7"/>
    <p:sldId id="1898" r:id="rId8"/>
    <p:sldId id="1899" r:id="rId9"/>
    <p:sldId id="1900" r:id="rId10"/>
    <p:sldId id="1901" r:id="rId11"/>
    <p:sldId id="1902" r:id="rId12"/>
    <p:sldId id="1903" r:id="rId13"/>
    <p:sldId id="1904" r:id="rId14"/>
    <p:sldId id="1905" r:id="rId15"/>
    <p:sldId id="1906" r:id="rId16"/>
    <p:sldId id="1907" r:id="rId17"/>
    <p:sldId id="1796" r:id="rId18"/>
    <p:sldId id="1799" r:id="rId19"/>
    <p:sldId id="1798" r:id="rId20"/>
    <p:sldId id="1797" r:id="rId21"/>
    <p:sldId id="1800" r:id="rId22"/>
    <p:sldId id="1668" r:id="rId23"/>
    <p:sldId id="1669" r:id="rId24"/>
    <p:sldId id="1671" r:id="rId25"/>
    <p:sldId id="1670" r:id="rId26"/>
    <p:sldId id="1672" r:id="rId27"/>
    <p:sldId id="1673" r:id="rId28"/>
    <p:sldId id="1674" r:id="rId29"/>
    <p:sldId id="1676" r:id="rId30"/>
    <p:sldId id="1677" r:id="rId31"/>
    <p:sldId id="1675" r:id="rId32"/>
    <p:sldId id="1678" r:id="rId33"/>
    <p:sldId id="1679" r:id="rId34"/>
    <p:sldId id="1683" r:id="rId35"/>
    <p:sldId id="1680" r:id="rId36"/>
    <p:sldId id="1681" r:id="rId37"/>
    <p:sldId id="1684" r:id="rId38"/>
    <p:sldId id="1682" r:id="rId39"/>
    <p:sldId id="1686" r:id="rId40"/>
    <p:sldId id="1687" r:id="rId41"/>
    <p:sldId id="1688" r:id="rId42"/>
    <p:sldId id="1689" r:id="rId43"/>
    <p:sldId id="1690" r:id="rId44"/>
    <p:sldId id="1691" r:id="rId45"/>
    <p:sldId id="1909" r:id="rId46"/>
    <p:sldId id="1910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56" autoAdjust="0"/>
    <p:restoredTop sz="94660"/>
  </p:normalViewPr>
  <p:slideViewPr>
    <p:cSldViewPr snapToGrid="0">
      <p:cViewPr>
        <p:scale>
          <a:sx n="60" d="100"/>
          <a:sy n="60" d="100"/>
        </p:scale>
        <p:origin x="-672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D0BE0-2EDB-48D2-8056-FC928A1A3D4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28F77-653F-45C0-86C9-D07D81D04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28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02567" y="2130438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583FF-43D0-410B-8E14-77258C7C5081}" type="datetimeFigureOut">
              <a:rPr lang="fa-IR">
                <a:solidFill>
                  <a:srgbClr val="FFFFFF"/>
                </a:solidFill>
              </a:rPr>
              <a:pPr>
                <a:defRPr/>
              </a:pPr>
              <a:t>1445/06/27</a:t>
            </a:fld>
            <a:endParaRPr lang="fa-I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FA383-AB23-4CC4-94D2-5E77B3370695}" type="slidenum">
              <a:rPr lang="fa-I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a-I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104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4ABD9-D2D1-45EB-88DD-4707F300BA56}" type="datetimeFigureOut">
              <a:rPr lang="fa-IR">
                <a:solidFill>
                  <a:srgbClr val="FFFFFF"/>
                </a:solidFill>
              </a:rPr>
              <a:pPr>
                <a:defRPr/>
              </a:pPr>
              <a:t>1445/06/27</a:t>
            </a:fld>
            <a:endParaRPr lang="fa-I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8CD3-C9C7-4028-AA93-942955844D88}" type="slidenum">
              <a:rPr lang="fa-I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a-I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910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51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7" y="274651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E11ED-2D84-43FD-A25E-2F9952009611}" type="datetimeFigureOut">
              <a:rPr lang="fa-IR">
                <a:solidFill>
                  <a:srgbClr val="FFFFFF"/>
                </a:solidFill>
              </a:rPr>
              <a:pPr>
                <a:defRPr/>
              </a:pPr>
              <a:t>1445/06/27</a:t>
            </a:fld>
            <a:endParaRPr lang="fa-I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F61A1-BFED-4D93-962B-59394231D8E1}" type="slidenum">
              <a:rPr lang="fa-I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a-I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6811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BC6A8-430C-4507-8F4A-523806DDC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8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EEAE9-767B-439C-99B2-64254D3B492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4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0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9C774-CE4A-4880-A638-B889E2303CF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22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59189-5966-4A66-BF8F-DA95AEBEDC9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80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5FE98-0FB0-4A92-8AE4-A7BC1AD7E98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94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C56AF-DF12-42B5-AE00-28F613F1EF0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596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7DC17-2736-4677-89EF-E9BEFF6C7A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72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2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2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8B438-09BD-406E-B55E-65125FBFE89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88463-F951-4F2D-A62E-E71B8098D4C7}" type="datetimeFigureOut">
              <a:rPr lang="fa-IR">
                <a:solidFill>
                  <a:srgbClr val="FFFFFF"/>
                </a:solidFill>
              </a:rPr>
              <a:pPr>
                <a:defRPr/>
              </a:pPr>
              <a:t>1445/06/27</a:t>
            </a:fld>
            <a:endParaRPr lang="fa-I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A7D4A-FB63-47EA-8CA3-D4BB4BF37440}" type="slidenum">
              <a:rPr lang="fa-I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a-I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7102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2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2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788A7-2FFA-47F7-B778-5A1FA27D5EF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16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F56AB-6C5C-4A2F-BFAF-718446CC2E9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79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F2EDA-022B-41B9-ACBF-14EED832E8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37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8B5BD-A3D8-416C-B6C7-E199A8B0F7E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7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89D6D-C0A5-4492-83CC-452891037B63}" type="datetimeFigureOut">
              <a:rPr lang="fa-IR">
                <a:solidFill>
                  <a:srgbClr val="FFFFFF"/>
                </a:solidFill>
              </a:rPr>
              <a:pPr>
                <a:defRPr/>
              </a:pPr>
              <a:t>1445/06/27</a:t>
            </a:fld>
            <a:endParaRPr lang="fa-I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A41B7-9366-4F9D-A9AF-130908D455CF}" type="slidenum">
              <a:rPr lang="fa-I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a-I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720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6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7" y="1600206"/>
            <a:ext cx="4116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DDE23-BAF5-4CDE-9084-D38A22C775F0}" type="datetimeFigureOut">
              <a:rPr lang="fa-IR">
                <a:solidFill>
                  <a:srgbClr val="FFFFFF"/>
                </a:solidFill>
              </a:rPr>
              <a:pPr>
                <a:defRPr/>
              </a:pPr>
              <a:t>1445/06/27</a:t>
            </a:fld>
            <a:endParaRPr lang="fa-I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5927B-7108-4AD0-8167-2CEEE8A88B53}" type="slidenum">
              <a:rPr lang="fa-I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a-I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3757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4FE39-59BB-4B34-BBE2-3F44B0C2C583}" type="datetimeFigureOut">
              <a:rPr lang="fa-IR">
                <a:solidFill>
                  <a:srgbClr val="FFFFFF"/>
                </a:solidFill>
              </a:rPr>
              <a:pPr>
                <a:defRPr/>
              </a:pPr>
              <a:t>1445/06/27</a:t>
            </a:fld>
            <a:endParaRPr lang="fa-I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81CDE-7769-43D7-A3E5-283C0A290302}" type="slidenum">
              <a:rPr lang="fa-I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a-I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73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16B2C-E77E-4FDF-AB08-305055EBC53E}" type="datetimeFigureOut">
              <a:rPr lang="fa-IR">
                <a:solidFill>
                  <a:srgbClr val="FFFFFF"/>
                </a:solidFill>
              </a:rPr>
              <a:pPr>
                <a:defRPr/>
              </a:pPr>
              <a:t>1445/06/27</a:t>
            </a:fld>
            <a:endParaRPr lang="fa-I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6AA0C-89A2-4103-95EC-9FA20FF20916}" type="slidenum">
              <a:rPr lang="fa-I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a-I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683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19BCE-4F35-43DF-A9FA-997F52F24A15}" type="datetimeFigureOut">
              <a:rPr lang="fa-IR">
                <a:solidFill>
                  <a:srgbClr val="FFFFFF"/>
                </a:solidFill>
              </a:rPr>
              <a:pPr>
                <a:defRPr/>
              </a:pPr>
              <a:t>1445/06/27</a:t>
            </a:fld>
            <a:endParaRPr lang="fa-I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9EEB0-4ECF-491E-8049-E5564E441264}" type="slidenum">
              <a:rPr lang="fa-I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a-I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2892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D9060-D784-4AE7-86D6-F887F3E3DDED}" type="datetimeFigureOut">
              <a:rPr lang="fa-IR">
                <a:solidFill>
                  <a:srgbClr val="FFFFFF"/>
                </a:solidFill>
              </a:rPr>
              <a:pPr>
                <a:defRPr/>
              </a:pPr>
              <a:t>1445/06/27</a:t>
            </a:fld>
            <a:endParaRPr lang="fa-I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04D2B-1063-4E30-B0DE-6EE526F041BB}" type="slidenum">
              <a:rPr lang="fa-I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a-I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256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BD3BF-5D1F-4704-BCA5-FF4A2A14F8C1}" type="datetimeFigureOut">
              <a:rPr lang="fa-IR">
                <a:solidFill>
                  <a:srgbClr val="FFFFFF"/>
                </a:solidFill>
              </a:rPr>
              <a:pPr>
                <a:defRPr/>
              </a:pPr>
              <a:t>1445/06/27</a:t>
            </a:fld>
            <a:endParaRPr lang="fa-I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B8411-8CAF-4C59-957D-88D7B0AB900B}" type="slidenum">
              <a:rPr lang="fa-IR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a-I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6711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7" y="1600206"/>
            <a:ext cx="84349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C0C78E2-305D-4B64-A4A5-8FAD56E62E52}" type="slidenum">
              <a:rPr lang="en-US" altLang="en-US">
                <a:solidFill>
                  <a:srgbClr val="FFFFFF"/>
                </a:solidFill>
                <a:latin typeface="Times New Roman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1345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Cambr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Cambr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Cambr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Cambria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514935E-1278-4110-B403-F75156E960D6}" type="slidenum">
              <a:rPr lang="en-US" alt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028" name="Group 35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1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804045" y="1828800"/>
            <a:ext cx="11184759" cy="2209800"/>
          </a:xfrm>
        </p:spPr>
        <p:txBody>
          <a:bodyPr/>
          <a:lstStyle/>
          <a:p>
            <a:pPr algn="ctr" rtl="1">
              <a:lnSpc>
                <a:spcPct val="150000"/>
              </a:lnSpc>
            </a:pPr>
            <a:r>
              <a:rPr lang="fa-IR" altLang="en-US" sz="6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B Zar" panose="00000400000000000000" pitchFamily="2" charset="-78"/>
              </a:rPr>
              <a:t>روش ها و فنون تدریس</a:t>
            </a:r>
            <a:r>
              <a:rPr lang="en-US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B Zar" panose="00000400000000000000" pitchFamily="2" charset="-78"/>
              </a:rPr>
              <a:t/>
            </a:r>
            <a:br>
              <a:rPr lang="en-US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B Zar" panose="00000400000000000000" pitchFamily="2" charset="-78"/>
              </a:rPr>
            </a:br>
            <a:r>
              <a:rPr lang="fa-IR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B Zar" panose="00000400000000000000" pitchFamily="2" charset="-78"/>
              </a:rPr>
              <a:t>(بر اساس الگوی 6 مرحله ای تدریس)</a:t>
            </a:r>
            <a:endParaRPr lang="en-US" altLang="en-US" sz="3600" b="1" dirty="0" smtClean="0">
              <a:solidFill>
                <a:srgbClr val="FFFF00"/>
              </a:solidFill>
              <a:cs typeface="B Zar" pitchFamily="2" charset="-78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20800" y="4903076"/>
            <a:ext cx="9448800" cy="1513490"/>
          </a:xfrm>
        </p:spPr>
        <p:txBody>
          <a:bodyPr/>
          <a:lstStyle/>
          <a:p>
            <a:pPr algn="ctr"/>
            <a:r>
              <a:rPr lang="fa-IR" altLang="en-US" sz="4800" b="1" dirty="0" smtClean="0">
                <a:solidFill>
                  <a:srgbClr val="C00000"/>
                </a:solidFill>
                <a:cs typeface="B Zar" pitchFamily="2" charset="-78"/>
              </a:rPr>
              <a:t>دکتر رضا برومند</a:t>
            </a:r>
          </a:p>
          <a:p>
            <a:pPr algn="ctr"/>
            <a:endParaRPr lang="en-US" altLang="en-US" sz="4800" b="1" dirty="0" smtClean="0">
              <a:solidFill>
                <a:srgbClr val="C00000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233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b="1" smtClean="0">
                <a:cs typeface="B Zar" pitchFamily="2" charset="-78"/>
              </a:rPr>
              <a:t>طلای سبز</a:t>
            </a:r>
            <a:endParaRPr lang="en-US" altLang="en-US" b="1" smtClean="0">
              <a:cs typeface="B Zar" pitchFamily="2" charset="-78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altLang="en-US" b="1" smtClean="0">
                <a:cs typeface="B Zar" pitchFamily="2" charset="-78"/>
              </a:rPr>
              <a:t>جنگل ها و مراتع</a:t>
            </a:r>
            <a:endParaRPr lang="en-US" altLang="en-US" b="1" smtClean="0">
              <a:cs typeface="B Zar" pitchFamily="2" charset="-78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997200"/>
            <a:ext cx="5183717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7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b="1" smtClean="0">
                <a:cs typeface="B Zar" pitchFamily="2" charset="-78"/>
              </a:rPr>
              <a:t>طلای آبی</a:t>
            </a:r>
            <a:endParaRPr lang="en-US" altLang="en-US" b="1" smtClean="0">
              <a:cs typeface="B Zar" pitchFamily="2" charset="-78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altLang="en-US" b="1" smtClean="0">
                <a:cs typeface="B Zar" pitchFamily="2" charset="-78"/>
              </a:rPr>
              <a:t>دریاها و اقیانوس ها</a:t>
            </a:r>
            <a:endParaRPr lang="en-US" altLang="en-US" b="1" smtClean="0">
              <a:cs typeface="B Zar" pitchFamily="2" charset="-78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584" y="3284539"/>
            <a:ext cx="5909733" cy="202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4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b="1" smtClean="0">
                <a:cs typeface="B Zar" pitchFamily="2" charset="-78"/>
              </a:rPr>
              <a:t>طلای سرخ</a:t>
            </a:r>
            <a:endParaRPr lang="en-US" altLang="en-US" b="1" smtClean="0">
              <a:cs typeface="B Zar" pitchFamily="2" charset="-78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altLang="en-US" sz="4000" b="1" smtClean="0">
                <a:cs typeface="B Zar" pitchFamily="2" charset="-78"/>
              </a:rPr>
              <a:t>زعفران</a:t>
            </a:r>
          </a:p>
          <a:p>
            <a:pPr algn="r" rtl="1"/>
            <a:endParaRPr lang="en-US" altLang="en-US" sz="4000" b="1" smtClean="0">
              <a:cs typeface="B Zar" pitchFamily="2" charset="-78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1" y="3141664"/>
            <a:ext cx="5431367" cy="221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73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b="1" smtClean="0">
                <a:cs typeface="B Zar" pitchFamily="2" charset="-78"/>
              </a:rPr>
              <a:t>طلای بی رنگ</a:t>
            </a:r>
            <a:endParaRPr lang="en-US" altLang="en-US" b="1" smtClean="0">
              <a:cs typeface="B Zar" pitchFamily="2" charset="-7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altLang="en-US" sz="4400" b="1" dirty="0" smtClean="0">
                <a:cs typeface="B Zar" pitchFamily="2" charset="-78"/>
              </a:rPr>
              <a:t>انسان خلاق و کارآمد</a:t>
            </a:r>
            <a:endParaRPr lang="en-US" altLang="en-US" sz="4400" b="1" dirty="0" smtClean="0">
              <a:cs typeface="B Zar" pitchFamily="2" charset="-78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53" y="3454400"/>
            <a:ext cx="3414184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484" y="3139091"/>
            <a:ext cx="4328583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74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6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انسان خلاق</a:t>
            </a:r>
            <a:endParaRPr lang="en-US" sz="6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انسان خلاق محصول تعامل سازنده انسان و محیط است</a:t>
            </a:r>
          </a:p>
          <a:p>
            <a:pPr algn="r" rtl="1">
              <a:lnSpc>
                <a:spcPct val="150000"/>
              </a:lnSpc>
            </a:pPr>
            <a:r>
              <a:rPr lang="fa-IR" sz="4400" b="1" dirty="0" smtClean="0">
                <a:solidFill>
                  <a:schemeClr val="bg2">
                    <a:lumMod val="75000"/>
                  </a:schemeClr>
                </a:solidFill>
                <a:cs typeface="B Zar" panose="00000400000000000000" pitchFamily="2" charset="-78"/>
              </a:rPr>
              <a:t>وراثت: عامل زمینه ساز</a:t>
            </a:r>
          </a:p>
          <a:p>
            <a:pPr algn="r" rtl="1">
              <a:lnSpc>
                <a:spcPct val="150000"/>
              </a:lnSpc>
            </a:pPr>
            <a:r>
              <a:rPr lang="fa-IR" sz="4400" b="1" dirty="0" smtClean="0">
                <a:solidFill>
                  <a:schemeClr val="bg2">
                    <a:lumMod val="75000"/>
                  </a:schemeClr>
                </a:solidFill>
                <a:cs typeface="B Zar" panose="00000400000000000000" pitchFamily="2" charset="-78"/>
              </a:rPr>
              <a:t>محیط: عامل آشکار ساز</a:t>
            </a:r>
            <a:endParaRPr lang="en-US" sz="4400" b="1" dirty="0">
              <a:solidFill>
                <a:schemeClr val="bg2">
                  <a:lumMod val="75000"/>
                </a:schemeClr>
              </a:solidFill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27" y="3429000"/>
            <a:ext cx="2562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041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sz="7200" b="1" dirty="0" smtClean="0">
                <a:solidFill>
                  <a:srgbClr val="FFFF00"/>
                </a:solidFill>
                <a:cs typeface="B Zar" panose="00000400000000000000" pitchFamily="2" charset="-78"/>
              </a:rPr>
              <a:t>مقدمه دوم</a:t>
            </a:r>
            <a:endParaRPr lang="en-US" sz="7200" b="1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rtl="1"/>
            <a:r>
              <a:rPr lang="fa-IR" sz="44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ویژگی های معلم/مدرس خوب</a:t>
            </a:r>
            <a:endParaRPr lang="en-US" sz="4400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0763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یک معلم یا مدرس خوب باید حداقل 4 ویژگی اختصاصی را داشته باشد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482662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4400" b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دانش(</a:t>
            </a:r>
            <a:r>
              <a:rPr lang="en-US" sz="4400" b="1" dirty="0">
                <a:solidFill>
                  <a:schemeClr val="bg2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Knowledge</a:t>
            </a:r>
            <a:r>
              <a:rPr lang="fa-IR" sz="4400" b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)</a:t>
            </a:r>
          </a:p>
          <a:p>
            <a:pPr algn="r" rtl="1">
              <a:lnSpc>
                <a:spcPct val="150000"/>
              </a:lnSpc>
            </a:pPr>
            <a:r>
              <a:rPr lang="fa-IR" sz="4400" b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بینش(</a:t>
            </a:r>
            <a:r>
              <a:rPr lang="en-US" sz="4400" b="1" dirty="0">
                <a:solidFill>
                  <a:schemeClr val="bg2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insight</a:t>
            </a:r>
            <a:r>
              <a:rPr lang="fa-IR" sz="4400" b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)</a:t>
            </a:r>
          </a:p>
          <a:p>
            <a:pPr algn="r" rtl="1">
              <a:lnSpc>
                <a:spcPct val="150000"/>
              </a:lnSpc>
            </a:pPr>
            <a:r>
              <a:rPr lang="fa-IR" sz="4400" b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منش(</a:t>
            </a:r>
            <a:r>
              <a:rPr lang="en-US" sz="4400" b="1" dirty="0">
                <a:solidFill>
                  <a:schemeClr val="bg2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character</a:t>
            </a:r>
            <a:r>
              <a:rPr lang="fa-IR" sz="4400" b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)</a:t>
            </a:r>
          </a:p>
          <a:p>
            <a:pPr algn="r" rtl="1">
              <a:lnSpc>
                <a:spcPct val="150000"/>
              </a:lnSpc>
            </a:pPr>
            <a:r>
              <a:rPr lang="fa-IR" sz="4400" b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روش(</a:t>
            </a:r>
            <a:r>
              <a:rPr lang="en-US" sz="4400" b="1" dirty="0">
                <a:solidFill>
                  <a:schemeClr val="bg2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Method</a:t>
            </a:r>
            <a:r>
              <a:rPr lang="fa-IR" sz="4400" b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)</a:t>
            </a:r>
            <a:endParaRPr lang="en-US" sz="4400" b="1" dirty="0">
              <a:solidFill>
                <a:schemeClr val="bg2">
                  <a:lumMod val="60000"/>
                  <a:lumOff val="40000"/>
                </a:schemeClr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2579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یک معلم یا مدرس باید 4 ویژگی اختصاصی را داشته باشد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دانش(</a:t>
            </a:r>
            <a:r>
              <a:rPr lang="en-US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 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Knowledge</a:t>
            </a:r>
            <a:r>
              <a:rPr lang="fa-IR" sz="4800" b="1" dirty="0">
                <a:solidFill>
                  <a:schemeClr val="bg2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) </a:t>
            </a:r>
            <a:r>
              <a:rPr lang="fa-IR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:</a:t>
            </a:r>
          </a:p>
          <a:p>
            <a:pPr algn="r" rtl="1">
              <a:lnSpc>
                <a:spcPct val="150000"/>
              </a:lnSpc>
            </a:pPr>
            <a:r>
              <a:rPr lang="fa-IR" sz="4800" b="1" dirty="0" smtClean="0">
                <a:cs typeface="B Zar" panose="00000400000000000000" pitchFamily="2" charset="-78"/>
              </a:rPr>
              <a:t> مجموعه اطلاعات مدون و سازمان یافته و مبتنی بر یافته های علمی</a:t>
            </a:r>
          </a:p>
        </p:txBody>
      </p:sp>
    </p:spTree>
    <p:extLst>
      <p:ext uri="{BB962C8B-B14F-4D97-AF65-F5344CB8AC3E}">
        <p14:creationId xmlns:p14="http://schemas.microsoft.com/office/powerpoint/2010/main" val="993872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یک معلم یا مدرس باید 4 ویژگی اختصاصی را داشته باشد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>
              <a:buClr>
                <a:srgbClr val="00007D"/>
              </a:buClr>
            </a:pPr>
            <a:r>
              <a:rPr lang="fa-IR" sz="4800" b="1" dirty="0">
                <a:solidFill>
                  <a:schemeClr val="bg2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بینش(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insight</a:t>
            </a:r>
            <a:r>
              <a:rPr lang="fa-IR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)</a:t>
            </a:r>
          </a:p>
          <a:p>
            <a:pPr lvl="0" algn="r" rtl="1">
              <a:lnSpc>
                <a:spcPct val="150000"/>
              </a:lnSpc>
              <a:buClr>
                <a:srgbClr val="00007D"/>
              </a:buClr>
            </a:pPr>
            <a:r>
              <a:rPr lang="fa-IR" sz="3600" b="1" dirty="0" smtClean="0">
                <a:solidFill>
                  <a:srgbClr val="000000"/>
                </a:solidFill>
                <a:cs typeface="B Zar" panose="00000400000000000000" pitchFamily="2" charset="-78"/>
              </a:rPr>
              <a:t>درک رابطه اجزای تشکیل دهنده یک پدیده</a:t>
            </a:r>
          </a:p>
          <a:p>
            <a:pPr lvl="0" algn="r" rtl="1">
              <a:lnSpc>
                <a:spcPct val="150000"/>
              </a:lnSpc>
              <a:buClr>
                <a:srgbClr val="00007D"/>
              </a:buClr>
            </a:pPr>
            <a:r>
              <a:rPr lang="fa-IR" sz="3600" b="1" dirty="0" smtClean="0">
                <a:solidFill>
                  <a:srgbClr val="000000"/>
                </a:solidFill>
                <a:cs typeface="B Zar" panose="00000400000000000000" pitchFamily="2" charset="-78"/>
              </a:rPr>
              <a:t>هر پدیده ای (مادی و غیرمادی) از اجزایی</a:t>
            </a:r>
          </a:p>
          <a:p>
            <a:pPr lvl="0" algn="r" rtl="1">
              <a:lnSpc>
                <a:spcPct val="150000"/>
              </a:lnSpc>
              <a:buClr>
                <a:srgbClr val="00007D"/>
              </a:buClr>
            </a:pPr>
            <a:r>
              <a:rPr lang="fa-IR" sz="3600" b="1" dirty="0" smtClean="0">
                <a:solidFill>
                  <a:srgbClr val="000000"/>
                </a:solidFill>
                <a:cs typeface="B Zar" panose="00000400000000000000" pitchFamily="2" charset="-78"/>
              </a:rPr>
              <a:t> تشکیل شده است </a:t>
            </a:r>
            <a:endParaRPr lang="fa-IR" sz="3600" b="1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r" rtl="1"/>
            <a:endParaRPr lang="fa-IR" sz="4800" b="1" dirty="0" smtClean="0">
              <a:cs typeface="B Zar" panose="000004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5" y="1299835"/>
            <a:ext cx="2838450" cy="196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20" y="407095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872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یک معلم یا مدرس باید 4 ویژگی اختصاصی را داشته باشد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>
              <a:buClr>
                <a:srgbClr val="00007D"/>
              </a:buClr>
            </a:pPr>
            <a:r>
              <a:rPr lang="fa-IR" sz="4000" b="1" dirty="0">
                <a:solidFill>
                  <a:schemeClr val="bg2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منش(</a:t>
            </a:r>
            <a:r>
              <a:rPr lang="en-US" sz="4000" b="1" dirty="0">
                <a:solidFill>
                  <a:schemeClr val="bg2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character</a:t>
            </a:r>
            <a:r>
              <a:rPr lang="fa-IR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)</a:t>
            </a:r>
          </a:p>
          <a:p>
            <a:pPr lvl="0" algn="r" rtl="1">
              <a:lnSpc>
                <a:spcPct val="150000"/>
              </a:lnSpc>
              <a:buClr>
                <a:srgbClr val="00007D"/>
              </a:buClr>
            </a:pPr>
            <a:r>
              <a:rPr lang="fa-IR" b="1" dirty="0" smtClean="0">
                <a:cs typeface="B Zar" panose="00000400000000000000" pitchFamily="2" charset="-78"/>
              </a:rPr>
              <a:t>ویژگی ها و خصوصیات خاص و متناسب با نقش</a:t>
            </a:r>
          </a:p>
          <a:p>
            <a:pPr lvl="0" algn="r" rtl="1">
              <a:lnSpc>
                <a:spcPct val="150000"/>
              </a:lnSpc>
              <a:buClr>
                <a:srgbClr val="00007D"/>
              </a:buClr>
            </a:pPr>
            <a:r>
              <a:rPr lang="fa-IR" b="1" dirty="0" smtClean="0">
                <a:cs typeface="B Zar" panose="00000400000000000000" pitchFamily="2" charset="-78"/>
              </a:rPr>
              <a:t> پذیرفته شده</a:t>
            </a:r>
          </a:p>
          <a:p>
            <a:pPr lvl="0" algn="r" rtl="1">
              <a:lnSpc>
                <a:spcPct val="150000"/>
              </a:lnSpc>
              <a:buClr>
                <a:srgbClr val="00007D"/>
              </a:buClr>
            </a:pPr>
            <a:r>
              <a:rPr lang="fa-IR" b="1" dirty="0" smtClean="0">
                <a:cs typeface="B Zar" panose="00000400000000000000" pitchFamily="2" charset="-78"/>
              </a:rPr>
              <a:t>برای ایفای هر نقشی باید ویژگی های متناسب با آن</a:t>
            </a:r>
          </a:p>
          <a:p>
            <a:pPr lvl="0" algn="r" rtl="1">
              <a:lnSpc>
                <a:spcPct val="150000"/>
              </a:lnSpc>
              <a:buClr>
                <a:srgbClr val="00007D"/>
              </a:buClr>
            </a:pPr>
            <a:r>
              <a:rPr lang="fa-IR" b="1" dirty="0" smtClean="0">
                <a:cs typeface="B Zar" panose="00000400000000000000" pitchFamily="2" charset="-78"/>
              </a:rPr>
              <a:t> نقش را باید در خود ایجاد و تقویت نمود</a:t>
            </a:r>
            <a:endParaRPr lang="fa-IR" b="1" dirty="0">
              <a:cs typeface="B Zar" panose="00000400000000000000" pitchFamily="2" charset="-78"/>
            </a:endParaRPr>
          </a:p>
          <a:p>
            <a:pPr algn="r" rtl="1"/>
            <a:endParaRPr lang="fa-IR" sz="4000" b="1" dirty="0" smtClean="0"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8" y="1944907"/>
            <a:ext cx="3184634" cy="3525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872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117600" y="838200"/>
            <a:ext cx="10566400" cy="1143000"/>
          </a:xfrm>
        </p:spPr>
        <p:txBody>
          <a:bodyPr/>
          <a:lstStyle/>
          <a:p>
            <a:pPr algn="ctr"/>
            <a:r>
              <a:rPr lang="fa-IR" altLang="fa-IR" sz="5400" b="1" smtClean="0">
                <a:solidFill>
                  <a:srgbClr val="C00000"/>
                </a:solidFill>
                <a:cs typeface="B Zar" pitchFamily="2" charset="-78"/>
              </a:rPr>
              <a:t>معرفی</a:t>
            </a: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09600" y="6245225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0377A764-0D87-4FC8-9811-380683BA6D7E}" type="slidenum">
              <a:rPr lang="ar-SA" altLang="fa-IR" sz="2600" smtClean="0">
                <a:solidFill>
                  <a:srgbClr val="FF0000"/>
                </a:solidFill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fa-IR" sz="2600" smtClean="0">
              <a:solidFill>
                <a:srgbClr val="FF0000"/>
              </a:solidFill>
            </a:endParaRPr>
          </a:p>
        </p:txBody>
      </p:sp>
      <p:pic>
        <p:nvPicPr>
          <p:cNvPr id="4100" name="Picture 2" descr="شبکه 4/ برنامه «طعم مطالعه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4803" y="2108200"/>
            <a:ext cx="9486900" cy="4000500"/>
          </a:xfrm>
        </p:spPr>
      </p:pic>
    </p:spTree>
    <p:extLst>
      <p:ext uri="{BB962C8B-B14F-4D97-AF65-F5344CB8AC3E}">
        <p14:creationId xmlns:p14="http://schemas.microsoft.com/office/powerpoint/2010/main" val="1039379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یک معلم یا مدرس باید 4 ویژگی اختصاصی را داشته باشد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38325"/>
            <a:ext cx="10972800" cy="4657068"/>
          </a:xfrm>
        </p:spPr>
        <p:txBody>
          <a:bodyPr/>
          <a:lstStyle/>
          <a:p>
            <a:pPr lvl="0" algn="r" rtl="1">
              <a:buClr>
                <a:srgbClr val="00007D"/>
              </a:buClr>
            </a:pPr>
            <a:r>
              <a:rPr lang="fa-IR" sz="4800" b="1" dirty="0">
                <a:solidFill>
                  <a:schemeClr val="bg2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روش(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Method</a:t>
            </a:r>
            <a:r>
              <a:rPr lang="fa-IR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)</a:t>
            </a:r>
          </a:p>
          <a:p>
            <a:pPr lvl="0" algn="r" rtl="1">
              <a:lnSpc>
                <a:spcPct val="150000"/>
              </a:lnSpc>
              <a:buClr>
                <a:srgbClr val="00007D"/>
              </a:buClr>
            </a:pPr>
            <a:r>
              <a:rPr lang="fa-IR" sz="3600" b="1" dirty="0" smtClean="0">
                <a:solidFill>
                  <a:srgbClr val="000000"/>
                </a:solidFill>
                <a:cs typeface="B Zar" panose="00000400000000000000" pitchFamily="2" charset="-78"/>
              </a:rPr>
              <a:t>برای انجام هر عملی روشی وجود دارد</a:t>
            </a:r>
          </a:p>
          <a:p>
            <a:pPr lvl="0" algn="r" rtl="1">
              <a:lnSpc>
                <a:spcPct val="150000"/>
              </a:lnSpc>
              <a:buClr>
                <a:srgbClr val="00007D"/>
              </a:buClr>
            </a:pPr>
            <a:r>
              <a:rPr lang="fa-IR" sz="3600" b="1" dirty="0" smtClean="0">
                <a:solidFill>
                  <a:srgbClr val="000000"/>
                </a:solidFill>
                <a:cs typeface="B Zar" panose="00000400000000000000" pitchFamily="2" charset="-78"/>
              </a:rPr>
              <a:t>آشنایی با روش های متفاوت تدریس </a:t>
            </a:r>
          </a:p>
          <a:p>
            <a:pPr lvl="0" algn="r" rtl="1">
              <a:lnSpc>
                <a:spcPct val="150000"/>
              </a:lnSpc>
              <a:buClr>
                <a:srgbClr val="00007D"/>
              </a:buClr>
            </a:pPr>
            <a:r>
              <a:rPr lang="fa-IR" sz="3600" b="1" dirty="0" smtClean="0">
                <a:solidFill>
                  <a:srgbClr val="000000"/>
                </a:solidFill>
                <a:cs typeface="B Zar" panose="00000400000000000000" pitchFamily="2" charset="-78"/>
              </a:rPr>
              <a:t>قدرت تاثیرگذاری مدرس را افزایش</a:t>
            </a:r>
          </a:p>
          <a:p>
            <a:pPr lvl="0" algn="r" rtl="1">
              <a:lnSpc>
                <a:spcPct val="150000"/>
              </a:lnSpc>
              <a:buClr>
                <a:srgbClr val="00007D"/>
              </a:buClr>
            </a:pPr>
            <a:r>
              <a:rPr lang="fa-IR" sz="3600" b="1" dirty="0" smtClean="0">
                <a:solidFill>
                  <a:srgbClr val="000000"/>
                </a:solidFill>
                <a:cs typeface="B Zar" panose="00000400000000000000" pitchFamily="2" charset="-78"/>
              </a:rPr>
              <a:t> خواهد داد</a:t>
            </a:r>
            <a:endParaRPr lang="en-US" sz="3600" b="1" dirty="0">
              <a:solidFill>
                <a:srgbClr val="000000"/>
              </a:solidFill>
              <a:cs typeface="B Zar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64" y="1838325"/>
            <a:ext cx="3622346" cy="377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69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1"/>
            <a:r>
              <a:rPr lang="fa-IR" sz="5400" b="1" dirty="0" smtClean="0">
                <a:solidFill>
                  <a:srgbClr val="FFFF00"/>
                </a:solidFill>
                <a:cs typeface="B Zar" panose="00000400000000000000" pitchFamily="2" charset="-78"/>
              </a:rPr>
              <a:t>الگوی شش مرحله ای تدریس</a:t>
            </a:r>
            <a:endParaRPr lang="en-US" sz="5400" b="1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41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الگوی شش مرحله ای تدریس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الف: مرحله آمادگی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ب:مرحله معرفی و بیان اهداف آموزشی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ج:مرحله ارائه درس(محتوا)</a:t>
            </a:r>
          </a:p>
        </p:txBody>
      </p:sp>
    </p:spTree>
    <p:extLst>
      <p:ext uri="{BB962C8B-B14F-4D97-AF65-F5344CB8AC3E}">
        <p14:creationId xmlns:p14="http://schemas.microsoft.com/office/powerpoint/2010/main" val="256300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الگوی شش مرحله ای تدریس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د:مرحله خلاصه کردن و نتیجه گیری</a:t>
            </a:r>
          </a:p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ه: مرحله ارزشیابی از آموخته ها</a:t>
            </a:r>
          </a:p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ز: مرحله فعالیت های تکمیلی</a:t>
            </a:r>
            <a:endParaRPr lang="en-US" sz="40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3835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sz="6000" b="1" dirty="0" smtClean="0">
                <a:solidFill>
                  <a:srgbClr val="FFFF00"/>
                </a:solidFill>
                <a:cs typeface="B Zar" panose="00000400000000000000" pitchFamily="2" charset="-78"/>
              </a:rPr>
              <a:t>الف:مرحله آمادگی</a:t>
            </a:r>
            <a:endParaRPr lang="en-US" sz="6000" b="1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rtl="1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1-آمادگی مدرس</a:t>
            </a:r>
          </a:p>
          <a:p>
            <a:pPr algn="ctr" rtl="1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2-آمادگی فراگیر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5659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54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1-آمادگی مدرس</a:t>
            </a:r>
            <a:endParaRPr lang="en-US" sz="54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4400" b="1" dirty="0" smtClean="0">
                <a:cs typeface="B Zar" panose="00000400000000000000" pitchFamily="2" charset="-78"/>
              </a:rPr>
              <a:t>الف: شخصیت و منش معلم/مدرس</a:t>
            </a:r>
          </a:p>
          <a:p>
            <a:pPr algn="r" rtl="1">
              <a:lnSpc>
                <a:spcPct val="200000"/>
              </a:lnSpc>
            </a:pPr>
            <a:r>
              <a:rPr lang="fa-IR" sz="4400" b="1" dirty="0" smtClean="0">
                <a:cs typeface="B Zar" panose="00000400000000000000" pitchFamily="2" charset="-78"/>
              </a:rPr>
              <a:t>ب:دانش تخصصی معلم/ مدرس</a:t>
            </a:r>
          </a:p>
          <a:p>
            <a:pPr algn="r" rtl="1">
              <a:lnSpc>
                <a:spcPct val="150000"/>
              </a:lnSpc>
            </a:pPr>
            <a:endParaRPr lang="en-US" sz="4000" b="1" dirty="0">
              <a:cs typeface="B Zar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17" y="1913705"/>
            <a:ext cx="2409825" cy="168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45" y="430053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433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6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منش معلمی</a:t>
            </a:r>
            <a:endParaRPr lang="en-US" sz="6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شخصیت چیست؟</a:t>
            </a:r>
          </a:p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منش چیست و چه تفاوتی با شخصیت دارد؟</a:t>
            </a:r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37" y="4431425"/>
            <a:ext cx="29432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024" y="4379038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272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6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منش معلمی</a:t>
            </a:r>
            <a:endParaRPr lang="en-US" sz="6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39614"/>
            <a:ext cx="10972800" cy="4729655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شخصیت: مجموعه صفات نسبتا ثابت و پایدار که :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1-موجب تمایز فرد از دیگران شده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B Zar" panose="00000400000000000000" pitchFamily="2" charset="-78"/>
              </a:rPr>
              <a:t>2- امکان پیش بینی رفتار وی را فراهم می سازد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شخصیت کلیت و یکپارچکی فرد است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مجموعه ای از صفات تمام ابعاد وجودی انسان</a:t>
            </a:r>
          </a:p>
          <a:p>
            <a:pPr algn="r" rtl="1">
              <a:lnSpc>
                <a:spcPct val="150000"/>
              </a:lnSpc>
            </a:pPr>
            <a:endParaRPr lang="fa-IR" dirty="0" smtClean="0"/>
          </a:p>
          <a:p>
            <a:pPr algn="r" rtl="1">
              <a:lnSpc>
                <a:spcPct val="150000"/>
              </a:lnSpc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28" y="2354809"/>
            <a:ext cx="2295525" cy="369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519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چند تعریف از شخصیت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66193"/>
            <a:ext cx="11088414" cy="5108028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 1 ـ </a:t>
            </a:r>
            <a:r>
              <a:rPr lang="fa-IR" b="1" dirty="0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شخصیت</a:t>
            </a:r>
            <a:r>
              <a:rPr lang="fa-IR" b="1" dirty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 : مجموع تمام تأثیرهایى است که فرد در جامعه دارد 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 و</a:t>
            </a:r>
            <a:r>
              <a:rPr lang="fa-IR" b="1" dirty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 بعبارت دیگر « شخصیت هر فرد همان </a:t>
            </a:r>
            <a:r>
              <a:rPr lang="fa-IR" b="1" dirty="0">
                <a:solidFill>
                  <a:srgbClr val="C00000"/>
                </a:solidFill>
                <a:latin typeface="BMitra"/>
                <a:cs typeface="B Zar" panose="00000400000000000000" pitchFamily="2" charset="-78"/>
              </a:rPr>
              <a:t>تأثیر اجتماعى </a:t>
            </a:r>
            <a:r>
              <a:rPr lang="fa-IR" b="1" dirty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اوست </a:t>
            </a:r>
            <a:r>
              <a:rPr lang="fa-IR" b="1" dirty="0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».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cs typeface="B Zar" panose="00000400000000000000" pitchFamily="2" charset="-78"/>
              </a:rPr>
              <a:t>2 ـ </a:t>
            </a:r>
            <a:r>
              <a:rPr lang="fa-IR" b="1" dirty="0" smtClean="0">
                <a:cs typeface="B Zar" panose="00000400000000000000" pitchFamily="2" charset="-78"/>
              </a:rPr>
              <a:t>شخصیت </a:t>
            </a:r>
            <a:r>
              <a:rPr lang="fa-IR" b="1" dirty="0">
                <a:cs typeface="B Zar" panose="00000400000000000000" pitchFamily="2" charset="-78"/>
              </a:rPr>
              <a:t>: کیفیت عمومى رفتار فرد است که در عادتهاى مشخص ، </a:t>
            </a:r>
            <a:r>
              <a:rPr lang="fa-IR" b="1" dirty="0" smtClean="0">
                <a:cs typeface="B Zar" panose="00000400000000000000" pitchFamily="2" charset="-78"/>
              </a:rPr>
              <a:t>افکار، </a:t>
            </a:r>
            <a:r>
              <a:rPr lang="fa-IR" b="1" dirty="0">
                <a:cs typeface="B Zar" panose="00000400000000000000" pitchFamily="2" charset="-78"/>
              </a:rPr>
              <a:t>امیال ، طرز عمل و </a:t>
            </a: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فلسفه زندگى </a:t>
            </a:r>
            <a:r>
              <a:rPr lang="fa-IR" b="1" dirty="0">
                <a:cs typeface="B Zar" panose="00000400000000000000" pitchFamily="2" charset="-78"/>
              </a:rPr>
              <a:t>او آشکار مى گردد </a:t>
            </a:r>
            <a:r>
              <a:rPr lang="fa-IR" b="1" dirty="0" smtClean="0">
                <a:cs typeface="B Zar" panose="00000400000000000000" pitchFamily="2" charset="-78"/>
              </a:rPr>
              <a:t>.</a:t>
            </a:r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87" y="4681373"/>
            <a:ext cx="222036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566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منش چیست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60786"/>
            <a:ext cx="10972800" cy="4792719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 منش </a:t>
            </a:r>
            <a:r>
              <a:rPr lang="fa-IR" b="1" dirty="0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 جنبه</a:t>
            </a:r>
            <a:r>
              <a:rPr lang="fa-IR" b="1" dirty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 هاى اخلاقى و ملکات فاضله و رذائل </a:t>
            </a:r>
            <a:r>
              <a:rPr lang="fa-IR" b="1" dirty="0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هر فرد است.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بعبارت </a:t>
            </a:r>
            <a:r>
              <a:rPr lang="fa-IR" b="1" dirty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دیگر منش براى ارزیابى شخصیت با </a:t>
            </a:r>
            <a:r>
              <a:rPr lang="fa-IR" b="1" dirty="0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مقیاس هاى </a:t>
            </a:r>
            <a:r>
              <a:rPr lang="fa-IR" b="1" dirty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اخلاقى یعنى خوبى و بدى </a:t>
            </a:r>
            <a:r>
              <a:rPr lang="fa-IR" b="1" dirty="0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است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منش بخش برجسته ، نمایان و در </a:t>
            </a:r>
            <a:r>
              <a:rPr lang="fa-IR" b="1" dirty="0" smtClean="0">
                <a:solidFill>
                  <a:srgbClr val="C00000"/>
                </a:solidFill>
                <a:latin typeface="BMitra"/>
                <a:cs typeface="B Zar" panose="00000400000000000000" pitchFamily="2" charset="-78"/>
              </a:rPr>
              <a:t>معرض قضاوت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rgbClr val="C00000"/>
                </a:solidFill>
                <a:latin typeface="BMitra"/>
                <a:cs typeface="B Zar" panose="00000400000000000000" pitchFamily="2" charset="-78"/>
              </a:rPr>
              <a:t> </a:t>
            </a:r>
            <a:r>
              <a:rPr lang="fa-IR" b="1" dirty="0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شخصیت فرد است.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در کتب </a:t>
            </a:r>
            <a:r>
              <a:rPr lang="fa-IR" b="1" dirty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لغت به معنى </a:t>
            </a:r>
            <a:r>
              <a:rPr lang="fa-IR" b="1" dirty="0">
                <a:solidFill>
                  <a:srgbClr val="C00000"/>
                </a:solidFill>
                <a:latin typeface="BMitra"/>
                <a:cs typeface="B Zar" panose="00000400000000000000" pitchFamily="2" charset="-78"/>
              </a:rPr>
              <a:t>« سرشت » </a:t>
            </a:r>
            <a:r>
              <a:rPr lang="fa-IR" b="1" dirty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، </a:t>
            </a:r>
            <a:r>
              <a:rPr lang="fa-IR" b="1" dirty="0">
                <a:solidFill>
                  <a:srgbClr val="C00000"/>
                </a:solidFill>
                <a:latin typeface="BMitra"/>
                <a:cs typeface="B Zar" panose="00000400000000000000" pitchFamily="2" charset="-78"/>
              </a:rPr>
              <a:t>« خو » </a:t>
            </a:r>
            <a:r>
              <a:rPr lang="fa-IR" b="1" dirty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و « </a:t>
            </a:r>
            <a:r>
              <a:rPr lang="fa-IR" b="1" dirty="0">
                <a:solidFill>
                  <a:srgbClr val="C00000"/>
                </a:solidFill>
                <a:latin typeface="BMitra"/>
                <a:cs typeface="B Zar" panose="00000400000000000000" pitchFamily="2" charset="-78"/>
              </a:rPr>
              <a:t>طبیعت » </a:t>
            </a:r>
            <a:r>
              <a:rPr lang="fa-IR" b="1" dirty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نیز آمده است .</a:t>
            </a:r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7" y="34290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02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فهرست مطالب</a:t>
            </a:r>
            <a:endParaRPr lang="en-US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4000" b="1" dirty="0" smtClean="0">
                <a:cs typeface="B Zar" panose="00000400000000000000" pitchFamily="2" charset="-78"/>
              </a:rPr>
              <a:t>مقدمه</a:t>
            </a:r>
          </a:p>
          <a:p>
            <a:pPr algn="r" rtl="1"/>
            <a:r>
              <a:rPr lang="fa-IR" sz="4000" b="1" dirty="0" smtClean="0">
                <a:cs typeface="B Zar" panose="00000400000000000000" pitchFamily="2" charset="-78"/>
              </a:rPr>
              <a:t>ویژگی های یک معلم </a:t>
            </a:r>
          </a:p>
          <a:p>
            <a:pPr algn="r" rtl="1"/>
            <a:r>
              <a:rPr lang="fa-IR" sz="4000" b="1" dirty="0" smtClean="0">
                <a:cs typeface="B Zar" panose="00000400000000000000" pitchFamily="2" charset="-78"/>
              </a:rPr>
              <a:t>فرایند 6 مرحله ای تدریس</a:t>
            </a:r>
          </a:p>
          <a:p>
            <a:pPr algn="r" rtl="1"/>
            <a:r>
              <a:rPr lang="fa-IR" sz="4000" b="1" dirty="0" smtClean="0">
                <a:cs typeface="B Zar" panose="00000400000000000000" pitchFamily="2" charset="-78"/>
              </a:rPr>
              <a:t>معرفی ارائه درسی </a:t>
            </a:r>
          </a:p>
          <a:p>
            <a:pPr algn="r" rtl="1"/>
            <a:endParaRPr lang="en-US" sz="48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0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شخصیت و منش معلمی در دیدگاه قران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1"/>
            <a:ext cx="10972800" cy="4261945"/>
          </a:xfrm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dirty="0"/>
              <a:t> </a:t>
            </a:r>
            <a:r>
              <a:rPr lang="fa-IR" b="1" dirty="0">
                <a:cs typeface="B Zar" panose="00000400000000000000" pitchFamily="2" charset="-78"/>
              </a:rPr>
              <a:t>خداوند در آیه 153 سوره بقره می فرماید: یَا أَیُّهَا الَّذِینَ آمَنُواْ اسْتَعِینُواْ </a:t>
            </a: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بِالصَّبْرِ</a:t>
            </a:r>
            <a:r>
              <a:rPr lang="fa-IR" b="1" dirty="0">
                <a:cs typeface="B Zar" panose="00000400000000000000" pitchFamily="2" charset="-78"/>
              </a:rPr>
              <a:t> وَ</a:t>
            </a: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الصَّلاَةِ</a:t>
            </a:r>
            <a:r>
              <a:rPr lang="fa-IR" b="1" dirty="0">
                <a:cs typeface="B Zar" panose="00000400000000000000" pitchFamily="2" charset="-78"/>
              </a:rPr>
              <a:t> إِنَّ اللّهَ مَعَ الصَّابِرِینَ</a:t>
            </a:r>
            <a:r>
              <a:rPr lang="fa-IR" dirty="0" smtClean="0"/>
              <a:t>.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صبر چیست؟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نماز به چه معنی است؟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29" y="3783723"/>
            <a:ext cx="4136916" cy="229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458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صبر چیست؟</a:t>
            </a:r>
            <a:endParaRPr lang="en-US" sz="48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صبر یعنی به تعویق انداختن برداشت ها ، قضاوت ها، هیجانات و رفتارها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نتیجه: تفکر بیشتر، تامل بیشتر، دیدن همه جنبه ها و امور، فرصت مشورت گرفتن و .. و رسیدن به </a:t>
            </a:r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بصیرت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53" y="4091809"/>
            <a:ext cx="391499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45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4800" b="1" dirty="0">
                <a:solidFill>
                  <a:srgbClr val="C00000"/>
                </a:solidFill>
                <a:cs typeface="B Zar" panose="00000400000000000000" pitchFamily="2" charset="-78"/>
              </a:rPr>
              <a:t>صبر چیست؟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>
              <a:lnSpc>
                <a:spcPct val="150000"/>
              </a:lnSpc>
              <a:buClr>
                <a:srgbClr val="00007D"/>
              </a:buClr>
            </a:pPr>
            <a:r>
              <a:rPr lang="fa-IR" b="1" dirty="0">
                <a:solidFill>
                  <a:srgbClr val="000000"/>
                </a:solidFill>
                <a:cs typeface="B Zar" panose="00000400000000000000" pitchFamily="2" charset="-78"/>
              </a:rPr>
              <a:t>صبر یعنی مقاومت ، امیدواری، خوش بینی و تاب آوری برای رسیدن به </a:t>
            </a:r>
            <a:r>
              <a:rPr lang="fa-IR" b="1" dirty="0" smtClean="0">
                <a:solidFill>
                  <a:srgbClr val="000000"/>
                </a:solidFill>
                <a:cs typeface="B Zar" panose="00000400000000000000" pitchFamily="2" charset="-78"/>
              </a:rPr>
              <a:t>هدف</a:t>
            </a:r>
          </a:p>
          <a:p>
            <a:pPr lvl="0" algn="r" rtl="1">
              <a:lnSpc>
                <a:spcPct val="150000"/>
              </a:lnSpc>
              <a:buClr>
                <a:srgbClr val="00007D"/>
              </a:buClr>
            </a:pPr>
            <a:r>
              <a:rPr lang="fa-IR" b="1" dirty="0" smtClean="0">
                <a:solidFill>
                  <a:srgbClr val="000000"/>
                </a:solidFill>
                <a:cs typeface="B Zar" panose="00000400000000000000" pitchFamily="2" charset="-78"/>
              </a:rPr>
              <a:t>نتیجه این نوع صبر: استفاده از تمام ظرفیت های خود و دیگران، خلاقیت، نوآوری و....</a:t>
            </a:r>
          </a:p>
          <a:p>
            <a:pPr lvl="0" algn="r" rtl="1">
              <a:lnSpc>
                <a:spcPct val="150000"/>
              </a:lnSpc>
              <a:buClr>
                <a:srgbClr val="00007D"/>
              </a:buClr>
            </a:pPr>
            <a:endParaRPr lang="en-US" b="1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r" rtl="1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053" y="4618148"/>
            <a:ext cx="6107878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612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در یک کلام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/>
            <a:r>
              <a:rPr lang="fa-IR" sz="7200" b="1" dirty="0" smtClean="0">
                <a:cs typeface="B Zar" panose="00000400000000000000" pitchFamily="2" charset="-78"/>
              </a:rPr>
              <a:t>صبر یک قدرت است</a:t>
            </a:r>
            <a:endParaRPr lang="en-US" sz="7200" b="1" dirty="0">
              <a:cs typeface="B Zar" panose="00000400000000000000" pitchFamily="2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305" y="3776334"/>
            <a:ext cx="5683523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35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نماز چیست؟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نماز </a:t>
            </a:r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ستایش </a:t>
            </a:r>
            <a:r>
              <a:rPr lang="fa-IR" sz="3600" b="1" dirty="0" smtClean="0">
                <a:solidFill>
                  <a:srgbClr val="0070C0"/>
                </a:solidFill>
                <a:cs typeface="B Zar" panose="00000400000000000000" pitchFamily="2" charset="-78"/>
              </a:rPr>
              <a:t>سپاسگزارانه </a:t>
            </a:r>
            <a:r>
              <a:rPr lang="fa-IR" sz="3600" b="1" dirty="0" smtClean="0">
                <a:cs typeface="B Zar" panose="00000400000000000000" pitchFamily="2" charset="-78"/>
              </a:rPr>
              <a:t>خداوند است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ستایش</a:t>
            </a:r>
            <a:r>
              <a:rPr lang="fa-IR" sz="3600" b="1" dirty="0" smtClean="0">
                <a:cs typeface="B Zar" panose="00000400000000000000" pitchFamily="2" charset="-78"/>
              </a:rPr>
              <a:t> مستلزم توجه و دیدن زیبایی ها، قدرت، عظمت، دانایی، توانایی و....است.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سپاسگزازی </a:t>
            </a:r>
            <a:r>
              <a:rPr lang="fa-IR" sz="3600" b="1" dirty="0" smtClean="0">
                <a:cs typeface="B Zar" panose="00000400000000000000" pitchFamily="2" charset="-78"/>
              </a:rPr>
              <a:t>مستلزم توجه و ارزش قائل شدن به نعمت ها است</a:t>
            </a:r>
            <a:endParaRPr lang="en-US" sz="3600" b="1" dirty="0">
              <a:cs typeface="B Zar" panose="00000400000000000000" pitchFamily="2" charset="-7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34" y="1125757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76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صبر و صلواه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3600" b="1" dirty="0" smtClean="0">
                <a:cs typeface="B Zar" panose="00000400000000000000" pitchFamily="2" charset="-78"/>
              </a:rPr>
              <a:t>در همه ابعاد زندگی کاربرد دارد</a:t>
            </a:r>
          </a:p>
          <a:p>
            <a:pPr algn="r" rtl="1"/>
            <a:r>
              <a:rPr lang="fa-IR" sz="3600" b="1" dirty="0" smtClean="0">
                <a:cs typeface="B Zar" panose="00000400000000000000" pitchFamily="2" charset="-78"/>
              </a:rPr>
              <a:t>در کل زندگی</a:t>
            </a:r>
          </a:p>
          <a:p>
            <a:pPr algn="r" rtl="1"/>
            <a:r>
              <a:rPr lang="fa-IR" sz="3600" b="1" dirty="0" smtClean="0">
                <a:cs typeface="B Zar" panose="00000400000000000000" pitchFamily="2" charset="-78"/>
              </a:rPr>
              <a:t>در کار و شغل</a:t>
            </a:r>
          </a:p>
          <a:p>
            <a:pPr algn="r" rtl="1"/>
            <a:r>
              <a:rPr lang="fa-IR" sz="3600" b="1" dirty="0" smtClean="0">
                <a:cs typeface="B Zar" panose="00000400000000000000" pitchFamily="2" charset="-78"/>
              </a:rPr>
              <a:t>در ارتباط با دیگران</a:t>
            </a:r>
          </a:p>
          <a:p>
            <a:pPr algn="r" rtl="1"/>
            <a:r>
              <a:rPr lang="fa-IR" sz="3600" b="1" dirty="0" smtClean="0">
                <a:cs typeface="B Zar" panose="00000400000000000000" pitchFamily="2" charset="-78"/>
              </a:rPr>
              <a:t>در سلامت جسم و روان</a:t>
            </a:r>
            <a:endParaRPr lang="en-US" sz="3600" b="1" dirty="0">
              <a:cs typeface="B Zar" panose="00000400000000000000" pitchFamily="2" charset="-7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91" y="2505074"/>
            <a:ext cx="3516915" cy="337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560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6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تجسم کنید</a:t>
            </a:r>
            <a:endParaRPr lang="en-US" sz="6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cs typeface="B Zar" panose="00000400000000000000" pitchFamily="2" charset="-78"/>
              </a:rPr>
              <a:t>یک روز تصمیم بگیرید        که           زود قضاوت نکنید                و زود واکنش نشان ندهید              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cs typeface="B Zar" panose="00000400000000000000" pitchFamily="2" charset="-78"/>
              </a:rPr>
              <a:t>بلکه خوب ببینید           و خوب فگر کنید                   و به پیامدهای فکر و عمل تان توجه کنید</a:t>
            </a:r>
          </a:p>
          <a:p>
            <a:pPr algn="r" rtl="1">
              <a:lnSpc>
                <a:spcPct val="150000"/>
              </a:lnSpc>
            </a:pPr>
            <a:endParaRPr lang="fa-IR" sz="2400" b="1" dirty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cs typeface="B Zar" panose="00000400000000000000" pitchFamily="2" charset="-78"/>
              </a:rPr>
              <a:t>و پس از آن سعی کنید زیبایی ها و قدرت و عظمت را ببینید و به دنبال نشانه هایی برای سپاسگزاری باشید و در نهایت صبور و ستایشگر و سپاسگزار باشید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cs typeface="B Zar" panose="00000400000000000000" pitchFamily="2" charset="-78"/>
              </a:rPr>
              <a:t>آن روز چه روزی خواهید داشت؟ روز رضایت از زندگی</a:t>
            </a:r>
          </a:p>
          <a:p>
            <a:pPr algn="r" rtl="1">
              <a:lnSpc>
                <a:spcPct val="150000"/>
              </a:lnSpc>
            </a:pPr>
            <a:endParaRPr lang="en-US" sz="2400" b="1" dirty="0">
              <a:cs typeface="B Zar" panose="00000400000000000000" pitchFamily="2" charset="-7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4" y="4820307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3741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مدرس یا معلمی که صبر داشته باشد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زود در باره فراگیران قضاوت نمی کند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واکنش های تند هیجانی مانند خشم و عصبانیت و.... نشان نمی دهد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سعی می کند تمام شرایط را در نظر بگیرد</a:t>
            </a:r>
          </a:p>
          <a:p>
            <a:pPr algn="r" rtl="1">
              <a:lnSpc>
                <a:spcPct val="150000"/>
              </a:lnSpc>
            </a:pPr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25" y="4186238"/>
            <a:ext cx="3603954" cy="191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234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مدرس یا معلمی که صبر داشته باشد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زود خسته و ناامید نمی شود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به جنبه های مثبت فراگیران بیشترتوجه می کند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از ظرفیت خود بخوبی در تدریس استفاده می کند</a:t>
            </a:r>
          </a:p>
          <a:p>
            <a:pPr algn="r" rtl="1"/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73" y="2002221"/>
            <a:ext cx="2619375" cy="316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865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6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دانش تخصصی</a:t>
            </a:r>
            <a:endParaRPr lang="en-US" sz="6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  <a:buFont typeface="Arial"/>
              <a:buChar char="•"/>
            </a:pPr>
            <a:r>
              <a:rPr lang="fa-IR" b="1" dirty="0">
                <a:solidFill>
                  <a:srgbClr val="202124"/>
                </a:solidFill>
                <a:latin typeface="Helvetica Neue"/>
                <a:cs typeface="B Zar" panose="00000400000000000000" pitchFamily="2" charset="-78"/>
              </a:rPr>
              <a:t>دانش محتوای درس</a:t>
            </a:r>
          </a:p>
          <a:p>
            <a:pPr algn="r" rtl="1">
              <a:lnSpc>
                <a:spcPct val="150000"/>
              </a:lnSpc>
              <a:buFont typeface="Arial"/>
              <a:buChar char="•"/>
            </a:pPr>
            <a:r>
              <a:rPr lang="fa-IR" b="1" dirty="0">
                <a:solidFill>
                  <a:srgbClr val="202124"/>
                </a:solidFill>
                <a:latin typeface="Helvetica Neue"/>
                <a:cs typeface="B Zar" panose="00000400000000000000" pitchFamily="2" charset="-78"/>
              </a:rPr>
              <a:t>دانش </a:t>
            </a:r>
            <a:r>
              <a:rPr lang="fa-IR" b="1" dirty="0" smtClean="0">
                <a:solidFill>
                  <a:srgbClr val="202124"/>
                </a:solidFill>
                <a:latin typeface="Helvetica Neue"/>
                <a:cs typeface="B Zar" panose="00000400000000000000" pitchFamily="2" charset="-78"/>
              </a:rPr>
              <a:t>آموزشگری(تدریس)</a:t>
            </a:r>
            <a:endParaRPr lang="fa-IR" b="1" dirty="0">
              <a:solidFill>
                <a:srgbClr val="202124"/>
              </a:solidFill>
              <a:latin typeface="Helvetica Neue"/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  <a:buFont typeface="Arial"/>
              <a:buChar char="•"/>
            </a:pPr>
            <a:r>
              <a:rPr lang="fa-IR" b="1" dirty="0">
                <a:solidFill>
                  <a:srgbClr val="202124"/>
                </a:solidFill>
                <a:latin typeface="Helvetica Neue"/>
                <a:cs typeface="B Zar" panose="00000400000000000000" pitchFamily="2" charset="-78"/>
              </a:rPr>
              <a:t>دانش مربوط به </a:t>
            </a:r>
            <a:r>
              <a:rPr lang="fa-IR" b="1" dirty="0" smtClean="0">
                <a:solidFill>
                  <a:srgbClr val="202124"/>
                </a:solidFill>
                <a:latin typeface="Helvetica Neue"/>
                <a:cs typeface="B Zar" panose="00000400000000000000" pitchFamily="2" charset="-78"/>
              </a:rPr>
              <a:t>یادگیرندگان(دانش مخاطب)</a:t>
            </a:r>
            <a:endParaRPr lang="fa-IR" b="1" dirty="0">
              <a:solidFill>
                <a:srgbClr val="202124"/>
              </a:solidFill>
              <a:latin typeface="Helvetica Neue"/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  <a:buFont typeface="Arial"/>
              <a:buChar char="•"/>
            </a:pPr>
            <a:r>
              <a:rPr lang="fa-IR" b="1" dirty="0">
                <a:solidFill>
                  <a:srgbClr val="202124"/>
                </a:solidFill>
                <a:latin typeface="Helvetica Neue"/>
                <a:cs typeface="B Zar" panose="00000400000000000000" pitchFamily="2" charset="-78"/>
              </a:rPr>
              <a:t>دانش مربوط به </a:t>
            </a:r>
            <a:r>
              <a:rPr lang="fa-IR" b="1" dirty="0" smtClean="0">
                <a:solidFill>
                  <a:srgbClr val="202124"/>
                </a:solidFill>
                <a:latin typeface="Helvetica Neue"/>
                <a:cs typeface="B Zar" panose="00000400000000000000" pitchFamily="2" charset="-78"/>
              </a:rPr>
              <a:t>یادگیری(تعریف و فرایند یادگیری)</a:t>
            </a:r>
            <a:endParaRPr lang="fa-IR" b="1" dirty="0">
              <a:solidFill>
                <a:srgbClr val="202124"/>
              </a:solidFill>
              <a:latin typeface="Helvetica Neue"/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7" y="2160041"/>
            <a:ext cx="2562225" cy="331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69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فهرست مطالب</a:t>
            </a:r>
            <a:endParaRPr lang="en-US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مرحله ارزشیابی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مرحله خلاصه کردن و نتیجه گیری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مرحله فعالیت های تکمیلی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مدل مناسب برای تدریس</a:t>
            </a:r>
            <a:endParaRPr lang="en-US" sz="36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107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ctr" rtl="1">
              <a:lnSpc>
                <a:spcPct val="150000"/>
              </a:lnSpc>
              <a:spcBef>
                <a:spcPct val="20000"/>
              </a:spcBef>
            </a:pPr>
            <a:r>
              <a:rPr lang="fa-IR" sz="4000" b="1" dirty="0">
                <a:solidFill>
                  <a:srgbClr val="C00000"/>
                </a:solidFill>
                <a:latin typeface="Helvetica Neue"/>
                <a:cs typeface="B Zar" panose="00000400000000000000" pitchFamily="2" charset="-78"/>
              </a:rPr>
              <a:t>دانش محتوای درس</a:t>
            </a:r>
            <a:br>
              <a:rPr lang="fa-IR" sz="4000" b="1" dirty="0">
                <a:solidFill>
                  <a:srgbClr val="C00000"/>
                </a:solidFill>
                <a:latin typeface="Helvetica Neue"/>
                <a:cs typeface="B Zar" panose="00000400000000000000" pitchFamily="2" charset="-78"/>
              </a:rPr>
            </a:b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تسلط به فلسفه زیربنایی هر محتوا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تسلط به مفاهیم و اصطلاحات محتوای تدریس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تسلط به مثال ها ، نمونه ها و مصداق های عینی محتوا در زندگی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تسلط به تفاوت ها و شباهت های محتوا با موضوعات مرتبط</a:t>
            </a:r>
            <a:endParaRPr lang="en-US" sz="3600" b="1" dirty="0">
              <a:cs typeface="B Zar" panose="00000400000000000000" pitchFamily="2" charset="-78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51" y="1733715"/>
            <a:ext cx="23241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8656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دانش آموزش گری(تدریس)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تدوین طرح درس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مهارت برقراری ارتباط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مهارت ارائه درس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مهارت سنجش و ارزیابی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مهارت ارائه تکلیف و منابع تکمیلی</a:t>
            </a:r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55" y="1926843"/>
            <a:ext cx="3950959" cy="389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2924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دانش یادگیرندگان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شناخت ویژگی های رشد شناختی 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شناخت ویژگی های رشد عاطفی یادگیرندگان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شناخت ویژگی های رشد اجتماعی یادگیرندگان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شناخت ویژگی های رشد اخلاقی یادگیرندگان</a:t>
            </a:r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72" y="2128837"/>
            <a:ext cx="2705100" cy="351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9737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دانش یادگیری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شناخت واژه ها و مفاهیم مرتبط با یادگیری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شناخت نظریه های زیربنایی یادگیری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شناخت مدل های یادگیری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شناخت راهبردهای یادگیری</a:t>
            </a:r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196" y="2782941"/>
            <a:ext cx="2628900" cy="267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0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sz="6600" b="1" dirty="0" smtClean="0">
                <a:solidFill>
                  <a:srgbClr val="FFFF00"/>
                </a:solidFill>
                <a:cs typeface="B Zar" panose="00000400000000000000" pitchFamily="2" charset="-78"/>
              </a:rPr>
              <a:t>آماده نمودن طرح درس</a:t>
            </a:r>
            <a:endParaRPr lang="en-US" sz="6600" b="1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6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اجزای یک طرح درس</a:t>
            </a:r>
            <a:endParaRPr lang="en-US" sz="6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2"/>
            <a:ext cx="10972800" cy="4372303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1-مشخصات کلی 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عنوان درس:                                            موضوع درس: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مدت اجرا:                                               تاریخ اجرا: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ساعت اجرا:                                               مدرس: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محل اجرا:</a:t>
            </a:r>
          </a:p>
        </p:txBody>
      </p:sp>
    </p:spTree>
    <p:extLst>
      <p:ext uri="{BB962C8B-B14F-4D97-AF65-F5344CB8AC3E}">
        <p14:creationId xmlns:p14="http://schemas.microsoft.com/office/powerpoint/2010/main" val="2862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altLang="en-US" sz="6000" b="1" dirty="0" smtClean="0">
                <a:solidFill>
                  <a:srgbClr val="FFFF00"/>
                </a:solidFill>
                <a:cs typeface="B Zar" pitchFamily="2" charset="-78"/>
              </a:rPr>
              <a:t>مقدمه  </a:t>
            </a:r>
            <a:endParaRPr lang="en-US" altLang="en-US" sz="6000" b="1" dirty="0" smtClean="0">
              <a:solidFill>
                <a:srgbClr val="FFFF00"/>
              </a:solidFill>
              <a:cs typeface="B Zar" pitchFamily="2" charset="-78"/>
            </a:endParaRP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912285" y="4267200"/>
            <a:ext cx="11076516" cy="1752600"/>
          </a:xfrm>
        </p:spPr>
        <p:txBody>
          <a:bodyPr>
            <a:normAutofit/>
          </a:bodyPr>
          <a:lstStyle/>
          <a:p>
            <a:pPr algn="ctr"/>
            <a:r>
              <a:rPr lang="fa-IR" altLang="en-US" sz="3600" b="1" dirty="0" smtClean="0">
                <a:solidFill>
                  <a:srgbClr val="FF0000"/>
                </a:solidFill>
                <a:cs typeface="B Zar" pitchFamily="2" charset="-78"/>
              </a:rPr>
              <a:t>طلای سعادت و خوشبختی انسان ها در طول تاریخ</a:t>
            </a:r>
            <a:endParaRPr lang="en-US" altLang="en-US" sz="3600" b="1" dirty="0" smtClean="0">
              <a:solidFill>
                <a:srgbClr val="FF0000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870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3200" b="1" smtClean="0">
                <a:solidFill>
                  <a:srgbClr val="C00000"/>
                </a:solidFill>
                <a:cs typeface="B Zar" pitchFamily="2" charset="-78"/>
              </a:rPr>
              <a:t>بشر همواره بدنبال سعادت و خوشبختی بوده است</a:t>
            </a:r>
            <a:endParaRPr lang="en-US" altLang="en-US" sz="3200" b="1" smtClean="0">
              <a:solidFill>
                <a:srgbClr val="C00000"/>
              </a:solidFill>
              <a:cs typeface="B Zar" pitchFamily="2" charset="-78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altLang="en-US" b="1" dirty="0" smtClean="0">
                <a:solidFill>
                  <a:srgbClr val="C00000"/>
                </a:solidFill>
                <a:cs typeface="B Zar" pitchFamily="2" charset="-78"/>
              </a:rPr>
              <a:t>سئوال اساسی؟</a:t>
            </a:r>
          </a:p>
          <a:p>
            <a:pPr algn="r" rtl="1">
              <a:lnSpc>
                <a:spcPct val="150000"/>
              </a:lnSpc>
            </a:pPr>
            <a:r>
              <a:rPr lang="fa-IR" altLang="en-US" b="1" dirty="0" smtClean="0">
                <a:cs typeface="B Zar" pitchFamily="2" charset="-78"/>
              </a:rPr>
              <a:t>برای نشان دادن عامل خوشبختی ، سعادت ، رفاه، توسعه یافتگی و... بشر از اصطلاح </a:t>
            </a:r>
            <a:r>
              <a:rPr lang="fa-IR" altLang="en-US" b="1" dirty="0" smtClean="0">
                <a:solidFill>
                  <a:srgbClr val="C00000"/>
                </a:solidFill>
                <a:cs typeface="B Zar" pitchFamily="2" charset="-78"/>
              </a:rPr>
              <a:t>طلاء</a:t>
            </a:r>
            <a:r>
              <a:rPr lang="fa-IR" altLang="en-US" b="1" dirty="0" smtClean="0">
                <a:cs typeface="B Zar" pitchFamily="2" charset="-78"/>
              </a:rPr>
              <a:t> استفاده می کند.</a:t>
            </a:r>
          </a:p>
          <a:p>
            <a:pPr algn="r" rtl="1">
              <a:lnSpc>
                <a:spcPct val="150000"/>
              </a:lnSpc>
            </a:pPr>
            <a:r>
              <a:rPr lang="fa-IR" altLang="en-US" b="1" dirty="0" smtClean="0">
                <a:cs typeface="B Zar" pitchFamily="2" charset="-78"/>
              </a:rPr>
              <a:t>طلای سرخ، طلای زرد، طلای سفید،</a:t>
            </a:r>
            <a:r>
              <a:rPr lang="en-US" altLang="en-US" b="1" dirty="0" smtClean="0">
                <a:cs typeface="B Zar" pitchFamily="2" charset="-78"/>
              </a:rPr>
              <a:t> </a:t>
            </a:r>
            <a:r>
              <a:rPr lang="fa-IR" altLang="en-US" b="1" dirty="0" smtClean="0">
                <a:cs typeface="B Zar" pitchFamily="2" charset="-78"/>
              </a:rPr>
              <a:t> طلای سیاه،طلای سبز،طلای آبی ....  </a:t>
            </a:r>
            <a:endParaRPr lang="en-US" altLang="en-US" b="1" dirty="0" smtClean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80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b="1" smtClean="0">
                <a:cs typeface="B Zar" pitchFamily="2" charset="-78"/>
              </a:rPr>
              <a:t>طلای زرد</a:t>
            </a:r>
            <a:endParaRPr lang="en-US" altLang="en-US" b="1" smtClean="0">
              <a:cs typeface="B Zar" pitchFamily="2" charset="-78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altLang="en-US" b="1" smtClean="0">
                <a:cs typeface="B Zar" pitchFamily="2" charset="-78"/>
              </a:rPr>
              <a:t>گندم طلای زرد</a:t>
            </a:r>
            <a:endParaRPr lang="en-US" altLang="en-US" b="1" smtClean="0">
              <a:cs typeface="B Zar" pitchFamily="2" charset="-78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485" y="3213101"/>
            <a:ext cx="7488767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4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b="1" smtClean="0">
                <a:cs typeface="B Zar" pitchFamily="2" charset="-78"/>
              </a:rPr>
              <a:t>طلای سفید</a:t>
            </a:r>
            <a:endParaRPr lang="en-US" altLang="en-US" b="1" smtClean="0">
              <a:cs typeface="B Zar" pitchFamily="2" charset="-78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altLang="en-US" b="1" smtClean="0">
                <a:cs typeface="B Zar" pitchFamily="2" charset="-78"/>
              </a:rPr>
              <a:t>پنیه طلای سفید</a:t>
            </a:r>
            <a:endParaRPr lang="en-US" altLang="en-US" b="1" smtClean="0">
              <a:cs typeface="B Zar" pitchFamily="2" charset="-78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84" y="3357564"/>
            <a:ext cx="6026149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28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b="1" smtClean="0">
                <a:cs typeface="B Zar" pitchFamily="2" charset="-78"/>
              </a:rPr>
              <a:t>طلای سیاه</a:t>
            </a:r>
            <a:endParaRPr lang="en-US" altLang="en-US" b="1" smtClean="0">
              <a:cs typeface="B Zar" pitchFamily="2" charset="-78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altLang="en-US" b="1" smtClean="0">
                <a:cs typeface="B Zar" pitchFamily="2" charset="-78"/>
              </a:rPr>
              <a:t>نفت طلای سیاه</a:t>
            </a:r>
            <a:endParaRPr lang="en-US" altLang="en-US" b="1" smtClean="0">
              <a:cs typeface="B Zar" pitchFamily="2" charset="-78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3557589"/>
            <a:ext cx="5839884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29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theme1.xml><?xml version="1.0" encoding="utf-8"?>
<a:theme xmlns:a="http://schemas.openxmlformats.org/drawingml/2006/main" name="ind_0659_slide">
  <a:themeElements>
    <a:clrScheme name="Custom 9">
      <a:dk1>
        <a:srgbClr val="00B050"/>
      </a:dk1>
      <a:lt1>
        <a:srgbClr val="FFFFFF"/>
      </a:lt1>
      <a:dk2>
        <a:srgbClr val="2B0D00"/>
      </a:dk2>
      <a:lt2>
        <a:srgbClr val="FFFFFF"/>
      </a:lt2>
      <a:accent1>
        <a:srgbClr val="FFA366"/>
      </a:accent1>
      <a:accent2>
        <a:srgbClr val="FF8CCF"/>
      </a:accent2>
      <a:accent3>
        <a:srgbClr val="CAAAAA"/>
      </a:accent3>
      <a:accent4>
        <a:srgbClr val="DADADA"/>
      </a:accent4>
      <a:accent5>
        <a:srgbClr val="FFCEB8"/>
      </a:accent5>
      <a:accent6>
        <a:srgbClr val="E77EBB"/>
      </a:accent6>
      <a:hlink>
        <a:srgbClr val="FF9999"/>
      </a:hlink>
      <a:folHlink>
        <a:srgbClr val="EBD2F7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26D6D"/>
        </a:accent1>
        <a:accent2>
          <a:srgbClr val="F76F87"/>
        </a:accent2>
        <a:accent3>
          <a:srgbClr val="CAAAAA"/>
        </a:accent3>
        <a:accent4>
          <a:srgbClr val="DADADA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FA366"/>
        </a:accent1>
        <a:accent2>
          <a:srgbClr val="FF8CCF"/>
        </a:accent2>
        <a:accent3>
          <a:srgbClr val="CAAAAA"/>
        </a:accent3>
        <a:accent4>
          <a:srgbClr val="DADADA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79D4F2"/>
        </a:accent1>
        <a:accent2>
          <a:srgbClr val="FF9C9C"/>
        </a:accent2>
        <a:accent3>
          <a:srgbClr val="CAAAAA"/>
        </a:accent3>
        <a:accent4>
          <a:srgbClr val="DADADA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8DD98D"/>
        </a:accent1>
        <a:accent2>
          <a:srgbClr val="CABFFF"/>
        </a:accent2>
        <a:accent3>
          <a:srgbClr val="CAAAAA"/>
        </a:accent3>
        <a:accent4>
          <a:srgbClr val="DADADA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6D6D"/>
        </a:accent1>
        <a:accent2>
          <a:srgbClr val="F76F87"/>
        </a:accent2>
        <a:accent3>
          <a:srgbClr val="FFFFFF"/>
        </a:accent3>
        <a:accent4>
          <a:srgbClr val="000000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366"/>
        </a:accent1>
        <a:accent2>
          <a:srgbClr val="FF8CCF"/>
        </a:accent2>
        <a:accent3>
          <a:srgbClr val="FFFFFF"/>
        </a:accent3>
        <a:accent4>
          <a:srgbClr val="000000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D4F2"/>
        </a:accent1>
        <a:accent2>
          <a:srgbClr val="FF9C9C"/>
        </a:accent2>
        <a:accent3>
          <a:srgbClr val="FFFFFF"/>
        </a:accent3>
        <a:accent4>
          <a:srgbClr val="000000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DD98D"/>
        </a:accent1>
        <a:accent2>
          <a:srgbClr val="CABFFF"/>
        </a:accent2>
        <a:accent3>
          <a:srgbClr val="FFFFFF"/>
        </a:accent3>
        <a:accent4>
          <a:srgbClr val="000000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3570</TotalTime>
  <Words>930</Words>
  <Application>Microsoft Office PowerPoint</Application>
  <PresentationFormat>Custom</PresentationFormat>
  <Paragraphs>168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ind_0659_slide</vt:lpstr>
      <vt:lpstr>Pixel</vt:lpstr>
      <vt:lpstr>روش ها و فنون تدریس (بر اساس الگوی 6 مرحله ای تدریس)</vt:lpstr>
      <vt:lpstr>معرفی</vt:lpstr>
      <vt:lpstr>فهرست مطالب</vt:lpstr>
      <vt:lpstr>فهرست مطالب</vt:lpstr>
      <vt:lpstr>مقدمه  </vt:lpstr>
      <vt:lpstr>بشر همواره بدنبال سعادت و خوشبختی بوده است</vt:lpstr>
      <vt:lpstr>طلای زرد</vt:lpstr>
      <vt:lpstr>طلای سفید</vt:lpstr>
      <vt:lpstr>طلای سیاه</vt:lpstr>
      <vt:lpstr>طلای سبز</vt:lpstr>
      <vt:lpstr>طلای آبی</vt:lpstr>
      <vt:lpstr>طلای سرخ</vt:lpstr>
      <vt:lpstr>طلای بی رنگ</vt:lpstr>
      <vt:lpstr>انسان خلاق</vt:lpstr>
      <vt:lpstr>مقدمه دوم</vt:lpstr>
      <vt:lpstr>یک معلم یا مدرس خوب باید حداقل 4 ویژگی اختصاصی را داشته باشد</vt:lpstr>
      <vt:lpstr>یک معلم یا مدرس باید 4 ویژگی اختصاصی را داشته باشد</vt:lpstr>
      <vt:lpstr>یک معلم یا مدرس باید 4 ویژگی اختصاصی را داشته باشد</vt:lpstr>
      <vt:lpstr>یک معلم یا مدرس باید 4 ویژگی اختصاصی را داشته باشد</vt:lpstr>
      <vt:lpstr>یک معلم یا مدرس باید 4 ویژگی اختصاصی را داشته باشد</vt:lpstr>
      <vt:lpstr>الگوی شش مرحله ای تدریس</vt:lpstr>
      <vt:lpstr>الگوی شش مرحله ای تدریس</vt:lpstr>
      <vt:lpstr>الگوی شش مرحله ای تدریس</vt:lpstr>
      <vt:lpstr>الف:مرحله آمادگی</vt:lpstr>
      <vt:lpstr>1-آمادگی مدرس</vt:lpstr>
      <vt:lpstr>منش معلمی</vt:lpstr>
      <vt:lpstr>منش معلمی</vt:lpstr>
      <vt:lpstr>چند تعریف از شخصیت</vt:lpstr>
      <vt:lpstr>منش چیست</vt:lpstr>
      <vt:lpstr>شخصیت و منش معلمی در دیدگاه قران</vt:lpstr>
      <vt:lpstr>صبر چیست؟</vt:lpstr>
      <vt:lpstr>صبر چیست؟</vt:lpstr>
      <vt:lpstr>در یک کلام</vt:lpstr>
      <vt:lpstr>نماز چیست؟</vt:lpstr>
      <vt:lpstr>صبر و صلواه</vt:lpstr>
      <vt:lpstr>تجسم کنید</vt:lpstr>
      <vt:lpstr>مدرس یا معلمی که صبر داشته باشد</vt:lpstr>
      <vt:lpstr>مدرس یا معلمی که صبر داشته باشد</vt:lpstr>
      <vt:lpstr>دانش تخصصی</vt:lpstr>
      <vt:lpstr>دانش محتوای درس </vt:lpstr>
      <vt:lpstr>دانش آموزش گری(تدریس)</vt:lpstr>
      <vt:lpstr>دانش یادگیرندگان</vt:lpstr>
      <vt:lpstr>دانش یادگیری</vt:lpstr>
      <vt:lpstr>آماده نمودن طرح درس</vt:lpstr>
      <vt:lpstr>اجزای یک طرح درس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09018868042</dc:creator>
  <cp:lastModifiedBy>09018868042</cp:lastModifiedBy>
  <cp:revision>215</cp:revision>
  <dcterms:created xsi:type="dcterms:W3CDTF">2014-09-12T02:13:59Z</dcterms:created>
  <dcterms:modified xsi:type="dcterms:W3CDTF">2024-01-08T03:37:47Z</dcterms:modified>
</cp:coreProperties>
</file>